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3.xml" ContentType="application/vnd.openxmlformats-officedocument.presentationml.notesSlid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notesSlides/notesSlide16.xml" ContentType="application/vnd.openxmlformats-officedocument.presentationml.notesSlide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notesSlides/notesSlide55.xml" ContentType="application/vnd.openxmlformats-officedocument.presentationml.notesSlide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notesSlides/notesSlide63.xml" ContentType="application/vnd.openxmlformats-officedocument.presentationml.notesSlide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tags/tag74.xml" ContentType="application/vnd.openxmlformats-officedocument.presentationml.tags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97" r:id="rId1"/>
  </p:sldMasterIdLst>
  <p:notesMasterIdLst>
    <p:notesMasterId r:id="rId85"/>
  </p:notesMasterIdLst>
  <p:handoutMasterIdLst>
    <p:handoutMasterId r:id="rId86"/>
  </p:handoutMasterIdLst>
  <p:sldIdLst>
    <p:sldId id="2707" r:id="rId2"/>
    <p:sldId id="2563" r:id="rId3"/>
    <p:sldId id="2529" r:id="rId4"/>
    <p:sldId id="2696" r:id="rId5"/>
    <p:sldId id="2662" r:id="rId6"/>
    <p:sldId id="2637" r:id="rId7"/>
    <p:sldId id="2560" r:id="rId8"/>
    <p:sldId id="2638" r:id="rId9"/>
    <p:sldId id="2570" r:id="rId10"/>
    <p:sldId id="2639" r:id="rId11"/>
    <p:sldId id="2571" r:id="rId12"/>
    <p:sldId id="2573" r:id="rId13"/>
    <p:sldId id="2575" r:id="rId14"/>
    <p:sldId id="2576" r:id="rId15"/>
    <p:sldId id="2640" r:id="rId16"/>
    <p:sldId id="2697" r:id="rId17"/>
    <p:sldId id="2698" r:id="rId18"/>
    <p:sldId id="2661" r:id="rId19"/>
    <p:sldId id="2588" r:id="rId20"/>
    <p:sldId id="2582" r:id="rId21"/>
    <p:sldId id="2583" r:id="rId22"/>
    <p:sldId id="2584" r:id="rId23"/>
    <p:sldId id="2589" r:id="rId24"/>
    <p:sldId id="2586" r:id="rId25"/>
    <p:sldId id="2587" r:id="rId26"/>
    <p:sldId id="2590" r:id="rId27"/>
    <p:sldId id="2591" r:id="rId28"/>
    <p:sldId id="2578" r:id="rId29"/>
    <p:sldId id="2593" r:id="rId30"/>
    <p:sldId id="2594" r:id="rId31"/>
    <p:sldId id="2617" r:id="rId32"/>
    <p:sldId id="2619" r:id="rId33"/>
    <p:sldId id="2620" r:id="rId34"/>
    <p:sldId id="2600" r:id="rId35"/>
    <p:sldId id="2596" r:id="rId36"/>
    <p:sldId id="2632" r:id="rId37"/>
    <p:sldId id="2634" r:id="rId38"/>
    <p:sldId id="2597" r:id="rId39"/>
    <p:sldId id="2703" r:id="rId40"/>
    <p:sldId id="2601" r:id="rId41"/>
    <p:sldId id="2602" r:id="rId42"/>
    <p:sldId id="2603" r:id="rId43"/>
    <p:sldId id="2604" r:id="rId44"/>
    <p:sldId id="2614" r:id="rId45"/>
    <p:sldId id="2611" r:id="rId46"/>
    <p:sldId id="2612" r:id="rId47"/>
    <p:sldId id="2613" r:id="rId48"/>
    <p:sldId id="2615" r:id="rId49"/>
    <p:sldId id="2625" r:id="rId50"/>
    <p:sldId id="2622" r:id="rId51"/>
    <p:sldId id="2626" r:id="rId52"/>
    <p:sldId id="2628" r:id="rId53"/>
    <p:sldId id="2627" r:id="rId54"/>
    <p:sldId id="2592" r:id="rId55"/>
    <p:sldId id="2699" r:id="rId56"/>
    <p:sldId id="2700" r:id="rId57"/>
    <p:sldId id="2660" r:id="rId58"/>
    <p:sldId id="2649" r:id="rId59"/>
    <p:sldId id="2704" r:id="rId60"/>
    <p:sldId id="2705" r:id="rId61"/>
    <p:sldId id="2706" r:id="rId62"/>
    <p:sldId id="2654" r:id="rId63"/>
    <p:sldId id="2701" r:id="rId64"/>
    <p:sldId id="2702" r:id="rId65"/>
    <p:sldId id="2658" r:id="rId66"/>
    <p:sldId id="2663" r:id="rId67"/>
    <p:sldId id="2669" r:id="rId68"/>
    <p:sldId id="2671" r:id="rId69"/>
    <p:sldId id="2672" r:id="rId70"/>
    <p:sldId id="2675" r:id="rId71"/>
    <p:sldId id="2676" r:id="rId72"/>
    <p:sldId id="2677" r:id="rId73"/>
    <p:sldId id="2708" r:id="rId74"/>
    <p:sldId id="2679" r:id="rId75"/>
    <p:sldId id="2678" r:id="rId76"/>
    <p:sldId id="2680" r:id="rId77"/>
    <p:sldId id="2665" r:id="rId78"/>
    <p:sldId id="2682" r:id="rId79"/>
    <p:sldId id="2684" r:id="rId80"/>
    <p:sldId id="2685" r:id="rId81"/>
    <p:sldId id="2688" r:id="rId82"/>
    <p:sldId id="2689" r:id="rId83"/>
    <p:sldId id="2687" r:id="rId84"/>
  </p:sldIdLst>
  <p:sldSz cx="12858750" cy="7232650"/>
  <p:notesSz cx="6858000" cy="9144000"/>
  <p:custDataLst>
    <p:tags r:id="rId87"/>
  </p:custDataLst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639763" indent="-182563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1282700" indent="-3683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925638" indent="-554038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2568575" indent="-73977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8" userDrawn="1">
          <p15:clr>
            <a:srgbClr val="A4A3A4"/>
          </p15:clr>
        </p15:guide>
        <p15:guide id="2" pos="4050" userDrawn="1">
          <p15:clr>
            <a:srgbClr val="A4A3A4"/>
          </p15:clr>
        </p15:guide>
        <p15:guide id="3" pos="557" userDrawn="1">
          <p15:clr>
            <a:srgbClr val="A4A3A4"/>
          </p15:clr>
        </p15:guide>
        <p15:guide id="5" orient="horz" pos="4183" userDrawn="1">
          <p15:clr>
            <a:srgbClr val="A4A3A4"/>
          </p15:clr>
        </p15:guide>
        <p15:guide id="6" pos="7497" userDrawn="1">
          <p15:clr>
            <a:srgbClr val="A4A3A4"/>
          </p15:clr>
        </p15:guide>
        <p15:guide id="7" pos="690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2DDE45"/>
    <a:srgbClr val="000000"/>
    <a:srgbClr val="66CCFF"/>
    <a:srgbClr val="125B26"/>
    <a:srgbClr val="27B23C"/>
    <a:srgbClr val="134B28"/>
    <a:srgbClr val="63BC6F"/>
    <a:srgbClr val="C00000"/>
    <a:srgbClr val="A03D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121" autoAdjust="0"/>
    <p:restoredTop sz="95238" autoAdjust="0"/>
  </p:normalViewPr>
  <p:slideViewPr>
    <p:cSldViewPr>
      <p:cViewPr varScale="1">
        <p:scale>
          <a:sx n="75" d="100"/>
          <a:sy n="75" d="100"/>
        </p:scale>
        <p:origin x="43" y="67"/>
      </p:cViewPr>
      <p:guideLst>
        <p:guide orient="horz" pos="328"/>
        <p:guide pos="4050"/>
        <p:guide pos="557"/>
        <p:guide orient="horz" pos="4183"/>
        <p:guide pos="7497"/>
        <p:guide pos="6908"/>
      </p:guideLst>
    </p:cSldViewPr>
  </p:slideViewPr>
  <p:outlineViewPr>
    <p:cViewPr>
      <p:scale>
        <a:sx n="100" d="100"/>
        <a:sy n="100" d="100"/>
      </p:scale>
      <p:origin x="0" y="-2055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65" d="100"/>
          <a:sy n="65" d="100"/>
        </p:scale>
        <p:origin x="2796" y="5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theme" Target="theme/theme1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ags" Target="tags/tag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630DBF-D010-4114-9DE3-41E342A27C18}" type="datetimeFigureOut">
              <a:rPr lang="zh-CN" altLang="en-US" smtClean="0"/>
              <a:t>2020/5/11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D1D107-4CC9-43CA-8CA8-36E1DF70D5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666007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06024D97-E667-405D-B634-E583E2108D71}" type="datetimeFigureOut">
              <a:rPr lang="zh-CN" altLang="en-US"/>
              <a:pPr>
                <a:defRPr/>
              </a:pPr>
              <a:t>2020/5/11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418F03C3-53C1-4F10-8DAF-D1F318E96C6E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054043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1pPr>
    <a:lvl2pPr marL="455613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2pPr>
    <a:lvl3pPr marL="912813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3pPr>
    <a:lvl4pPr marL="1370013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4pPr>
    <a:lvl5pPr marL="1827213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5pPr>
    <a:lvl6pPr marL="2285493" algn="l" defTabSz="914197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2742592" algn="l" defTabSz="914197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199692" algn="l" defTabSz="914197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3656788" algn="l" defTabSz="914197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FF5570-FE69-4FDF-99DA-8CDE436443CD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70062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88521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Key component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96131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71995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65861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06046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66382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36589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FF5570-FE69-4FDF-99DA-8CDE436443CD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678439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597494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849714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13505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</a:t>
            </a:r>
            <a:r>
              <a:rPr lang="zh-CN" altLang="en-US" dirty="0"/>
              <a:t> 桥，</a:t>
            </a:r>
            <a:r>
              <a:rPr lang="en-US" altLang="zh-CN" dirty="0"/>
              <a:t>QA QD </a:t>
            </a:r>
            <a:r>
              <a:rPr lang="zh-CN" altLang="en-US" dirty="0"/>
              <a:t>导通 顺时针转动；接口示意图，需要</a:t>
            </a:r>
            <a:r>
              <a:rPr lang="en-US" altLang="zh-CN" dirty="0"/>
              <a:t>12V </a:t>
            </a:r>
            <a:r>
              <a:rPr lang="zh-CN" altLang="en-US" dirty="0"/>
              <a:t>供电，以及</a:t>
            </a:r>
            <a:r>
              <a:rPr lang="en-US" altLang="zh-CN" dirty="0"/>
              <a:t>PWM </a:t>
            </a:r>
            <a:r>
              <a:rPr lang="zh-CN" altLang="en-US" dirty="0"/>
              <a:t>输入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410351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043379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Subjected to ground</a:t>
            </a:r>
            <a:r>
              <a:rPr lang="zh-CN" altLang="en-US" dirty="0"/>
              <a:t>，</a:t>
            </a:r>
            <a:r>
              <a:rPr lang="en-US" altLang="zh-CN" dirty="0"/>
              <a:t>rotating forward. Planform. Rotate backwards, arrow lower left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774463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Subjected to ground</a:t>
            </a:r>
            <a:r>
              <a:rPr lang="zh-CN" altLang="en-US" dirty="0"/>
              <a:t>，</a:t>
            </a:r>
            <a:r>
              <a:rPr lang="en-US" altLang="zh-CN" dirty="0"/>
              <a:t>rotating forward</a:t>
            </a:r>
            <a:r>
              <a:rPr lang="zh-CN" altLang="en-US" dirty="0"/>
              <a:t>，</a:t>
            </a:r>
            <a:r>
              <a:rPr lang="en-US" altLang="zh-CN" dirty="0"/>
              <a:t>bird view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221226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135739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2.4G wireless communication protocol. Receiver wired connection with Arduino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114135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64652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259884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最大和最小值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177810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784115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H/L voltages to represent 1/0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734720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Voltages converted to corresponding instruction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58827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Voltages converted to corresponding instruction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42237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464618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Instructions controls movement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752280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253836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2.4G wireless communication protocol. Receiver wired connection with Arduino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65804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048841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548817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11378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56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332113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423969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5951945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046083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63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105515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64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2549094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086408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09243106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58772215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376559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7419974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81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8811326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82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6893639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FF5570-FE69-4FDF-99DA-8CDE436443CD}" type="slidenum">
              <a:rPr lang="en-US" smtClean="0"/>
              <a:pPr/>
              <a:t>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02820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47669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F82D2-7A68-459D-A996-9BDDA2518FA4}" type="datetimeFigureOut">
              <a:rPr lang="zh-CN" altLang="en-US" smtClean="0"/>
              <a:t>2020/5/11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1EE5D-26FB-46D5-A381-ECFB35BF1D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32886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071421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84238" y="385763"/>
            <a:ext cx="11090275" cy="1397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84238" y="1925638"/>
            <a:ext cx="11090275" cy="45894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84238" y="6704013"/>
            <a:ext cx="2892425" cy="384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BF82D2-7A68-459D-A996-9BDDA2518FA4}" type="datetimeFigureOut">
              <a:rPr lang="zh-CN" altLang="en-US" smtClean="0"/>
              <a:t>2020/5/11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259263" y="6704013"/>
            <a:ext cx="4340225" cy="384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082088" y="6704013"/>
            <a:ext cx="2892425" cy="384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01EE5D-26FB-46D5-A381-ECFB35BF1D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50568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05" r:id="rId2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8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jpe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sv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Relationship Id="rId9" Type="http://schemas.openxmlformats.org/officeDocument/2006/relationships/image" Target="../media/image2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tags" Target="../tags/tag27.xml"/><Relationship Id="rId3" Type="http://schemas.openxmlformats.org/officeDocument/2006/relationships/tags" Target="../tags/tag22.xml"/><Relationship Id="rId7" Type="http://schemas.openxmlformats.org/officeDocument/2006/relationships/tags" Target="../tags/tag26.xml"/><Relationship Id="rId12" Type="http://schemas.openxmlformats.org/officeDocument/2006/relationships/image" Target="../media/image2.jpeg"/><Relationship Id="rId2" Type="http://schemas.openxmlformats.org/officeDocument/2006/relationships/tags" Target="../tags/tag21.xml"/><Relationship Id="rId1" Type="http://schemas.openxmlformats.org/officeDocument/2006/relationships/tags" Target="../tags/tag20.xml"/><Relationship Id="rId6" Type="http://schemas.openxmlformats.org/officeDocument/2006/relationships/tags" Target="../tags/tag25.xml"/><Relationship Id="rId11" Type="http://schemas.openxmlformats.org/officeDocument/2006/relationships/notesSlide" Target="../notesSlides/notesSlide16.xml"/><Relationship Id="rId5" Type="http://schemas.openxmlformats.org/officeDocument/2006/relationships/tags" Target="../tags/tag24.xml"/><Relationship Id="rId10" Type="http://schemas.openxmlformats.org/officeDocument/2006/relationships/slideLayout" Target="../slideLayouts/slideLayout1.xml"/><Relationship Id="rId4" Type="http://schemas.openxmlformats.org/officeDocument/2006/relationships/tags" Target="../tags/tag23.xml"/><Relationship Id="rId9" Type="http://schemas.openxmlformats.org/officeDocument/2006/relationships/tags" Target="../tags/tag28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tags" Target="../tags/tag36.xml"/><Relationship Id="rId3" Type="http://schemas.openxmlformats.org/officeDocument/2006/relationships/tags" Target="../tags/tag31.xml"/><Relationship Id="rId7" Type="http://schemas.openxmlformats.org/officeDocument/2006/relationships/tags" Target="../tags/tag35.xml"/><Relationship Id="rId12" Type="http://schemas.openxmlformats.org/officeDocument/2006/relationships/image" Target="../media/image2.jpeg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6" Type="http://schemas.openxmlformats.org/officeDocument/2006/relationships/tags" Target="../tags/tag34.xml"/><Relationship Id="rId11" Type="http://schemas.openxmlformats.org/officeDocument/2006/relationships/notesSlide" Target="../notesSlides/notesSlide17.xml"/><Relationship Id="rId5" Type="http://schemas.openxmlformats.org/officeDocument/2006/relationships/tags" Target="../tags/tag33.xml"/><Relationship Id="rId10" Type="http://schemas.openxmlformats.org/officeDocument/2006/relationships/slideLayout" Target="../slideLayouts/slideLayout1.xml"/><Relationship Id="rId4" Type="http://schemas.openxmlformats.org/officeDocument/2006/relationships/tags" Target="../tags/tag32.xml"/><Relationship Id="rId9" Type="http://schemas.openxmlformats.org/officeDocument/2006/relationships/tags" Target="../tags/tag3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3.png"/><Relationship Id="rId4" Type="http://schemas.openxmlformats.org/officeDocument/2006/relationships/image" Target="../media/image27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1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tags" Target="../tags/tag9.xml"/><Relationship Id="rId3" Type="http://schemas.openxmlformats.org/officeDocument/2006/relationships/tags" Target="../tags/tag4.xml"/><Relationship Id="rId7" Type="http://schemas.openxmlformats.org/officeDocument/2006/relationships/tags" Target="../tags/tag8.xml"/><Relationship Id="rId12" Type="http://schemas.openxmlformats.org/officeDocument/2006/relationships/image" Target="../media/image2.jpe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notesSlide" Target="../notesSlides/notesSlide3.xml"/><Relationship Id="rId5" Type="http://schemas.openxmlformats.org/officeDocument/2006/relationships/tags" Target="../tags/tag6.xml"/><Relationship Id="rId10" Type="http://schemas.openxmlformats.org/officeDocument/2006/relationships/slideLayout" Target="../slideLayouts/slideLayout1.xml"/><Relationship Id="rId4" Type="http://schemas.openxmlformats.org/officeDocument/2006/relationships/tags" Target="../tags/tag5.xml"/><Relationship Id="rId9" Type="http://schemas.openxmlformats.org/officeDocument/2006/relationships/tags" Target="../tags/tag10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jpeg"/><Relationship Id="rId4" Type="http://schemas.openxmlformats.org/officeDocument/2006/relationships/image" Target="../media/image2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2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3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3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tags" Target="../tags/tag18.xml"/><Relationship Id="rId3" Type="http://schemas.openxmlformats.org/officeDocument/2006/relationships/tags" Target="../tags/tag13.xml"/><Relationship Id="rId7" Type="http://schemas.openxmlformats.org/officeDocument/2006/relationships/tags" Target="../tags/tag17.xml"/><Relationship Id="rId12" Type="http://schemas.openxmlformats.org/officeDocument/2006/relationships/image" Target="../media/image2.jpeg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tags" Target="../tags/tag16.xml"/><Relationship Id="rId11" Type="http://schemas.openxmlformats.org/officeDocument/2006/relationships/notesSlide" Target="../notesSlides/notesSlide4.xml"/><Relationship Id="rId5" Type="http://schemas.openxmlformats.org/officeDocument/2006/relationships/tags" Target="../tags/tag15.xml"/><Relationship Id="rId10" Type="http://schemas.openxmlformats.org/officeDocument/2006/relationships/slideLayout" Target="../slideLayouts/slideLayout1.xml"/><Relationship Id="rId4" Type="http://schemas.openxmlformats.org/officeDocument/2006/relationships/tags" Target="../tags/tag14.xml"/><Relationship Id="rId9" Type="http://schemas.openxmlformats.org/officeDocument/2006/relationships/tags" Target="../tags/tag19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36.jpeg"/><Relationship Id="rId4" Type="http://schemas.openxmlformats.org/officeDocument/2006/relationships/image" Target="../media/image3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2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1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22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2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svg"/><Relationship Id="rId11" Type="http://schemas.openxmlformats.org/officeDocument/2006/relationships/image" Target="../media/image41.png"/><Relationship Id="rId5" Type="http://schemas.openxmlformats.org/officeDocument/2006/relationships/image" Target="../media/image37.png"/><Relationship Id="rId10" Type="http://schemas.openxmlformats.org/officeDocument/2006/relationships/image" Target="../media/image40.svg"/><Relationship Id="rId4" Type="http://schemas.openxmlformats.org/officeDocument/2006/relationships/image" Target="../media/image23.png"/><Relationship Id="rId9" Type="http://schemas.openxmlformats.org/officeDocument/2006/relationships/image" Target="../media/image39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2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svg"/><Relationship Id="rId11" Type="http://schemas.openxmlformats.org/officeDocument/2006/relationships/image" Target="../media/image41.png"/><Relationship Id="rId5" Type="http://schemas.openxmlformats.org/officeDocument/2006/relationships/image" Target="../media/image37.png"/><Relationship Id="rId10" Type="http://schemas.openxmlformats.org/officeDocument/2006/relationships/image" Target="../media/image40.svg"/><Relationship Id="rId4" Type="http://schemas.openxmlformats.org/officeDocument/2006/relationships/image" Target="../media/image23.png"/><Relationship Id="rId9" Type="http://schemas.openxmlformats.org/officeDocument/2006/relationships/image" Target="../media/image39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2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svg"/><Relationship Id="rId11" Type="http://schemas.openxmlformats.org/officeDocument/2006/relationships/image" Target="../media/image41.png"/><Relationship Id="rId5" Type="http://schemas.openxmlformats.org/officeDocument/2006/relationships/image" Target="../media/image37.png"/><Relationship Id="rId10" Type="http://schemas.openxmlformats.org/officeDocument/2006/relationships/image" Target="../media/image40.svg"/><Relationship Id="rId4" Type="http://schemas.openxmlformats.org/officeDocument/2006/relationships/image" Target="../media/image23.png"/><Relationship Id="rId9" Type="http://schemas.openxmlformats.org/officeDocument/2006/relationships/image" Target="../media/image39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24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23.png"/><Relationship Id="rId4" Type="http://schemas.openxmlformats.org/officeDocument/2006/relationships/image" Target="../media/image25.svg"/><Relationship Id="rId9" Type="http://schemas.openxmlformats.org/officeDocument/2006/relationships/image" Target="../media/image40.sv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41.png"/><Relationship Id="rId7" Type="http://schemas.openxmlformats.org/officeDocument/2006/relationships/image" Target="../media/image40.sv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42.png"/><Relationship Id="rId4" Type="http://schemas.openxmlformats.org/officeDocument/2006/relationships/image" Target="../media/image23.png"/><Relationship Id="rId9" Type="http://schemas.openxmlformats.org/officeDocument/2006/relationships/image" Target="../media/image25.sv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5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43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svg"/><Relationship Id="rId11" Type="http://schemas.openxmlformats.org/officeDocument/2006/relationships/image" Target="../media/image41.png"/><Relationship Id="rId5" Type="http://schemas.openxmlformats.org/officeDocument/2006/relationships/image" Target="../media/image39.png"/><Relationship Id="rId10" Type="http://schemas.openxmlformats.org/officeDocument/2006/relationships/image" Target="../media/image22.png"/><Relationship Id="rId4" Type="http://schemas.openxmlformats.org/officeDocument/2006/relationships/image" Target="../media/image44.svg"/><Relationship Id="rId9" Type="http://schemas.openxmlformats.org/officeDocument/2006/relationships/image" Target="../media/image23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41.png"/><Relationship Id="rId7" Type="http://schemas.openxmlformats.org/officeDocument/2006/relationships/image" Target="../media/image40.sv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11" Type="http://schemas.openxmlformats.org/officeDocument/2006/relationships/image" Target="../media/image25.svg"/><Relationship Id="rId5" Type="http://schemas.openxmlformats.org/officeDocument/2006/relationships/image" Target="../media/image44.svg"/><Relationship Id="rId10" Type="http://schemas.openxmlformats.org/officeDocument/2006/relationships/image" Target="../media/image24.png"/><Relationship Id="rId4" Type="http://schemas.openxmlformats.org/officeDocument/2006/relationships/image" Target="../media/image43.png"/><Relationship Id="rId9" Type="http://schemas.openxmlformats.org/officeDocument/2006/relationships/image" Target="../media/image2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5.sv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44.sv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jpeg"/><Relationship Id="rId5" Type="http://schemas.openxmlformats.org/officeDocument/2006/relationships/image" Target="../media/image17.png"/><Relationship Id="rId4" Type="http://schemas.openxmlformats.org/officeDocument/2006/relationships/image" Target="../media/image22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tags" Target="../tags/tag45.xml"/><Relationship Id="rId3" Type="http://schemas.openxmlformats.org/officeDocument/2006/relationships/tags" Target="../tags/tag40.xml"/><Relationship Id="rId7" Type="http://schemas.openxmlformats.org/officeDocument/2006/relationships/tags" Target="../tags/tag44.xml"/><Relationship Id="rId12" Type="http://schemas.openxmlformats.org/officeDocument/2006/relationships/image" Target="../media/image2.jpeg"/><Relationship Id="rId2" Type="http://schemas.openxmlformats.org/officeDocument/2006/relationships/tags" Target="../tags/tag39.xml"/><Relationship Id="rId1" Type="http://schemas.openxmlformats.org/officeDocument/2006/relationships/tags" Target="../tags/tag38.xml"/><Relationship Id="rId6" Type="http://schemas.openxmlformats.org/officeDocument/2006/relationships/tags" Target="../tags/tag43.xml"/><Relationship Id="rId11" Type="http://schemas.openxmlformats.org/officeDocument/2006/relationships/notesSlide" Target="../notesSlides/notesSlide55.xml"/><Relationship Id="rId5" Type="http://schemas.openxmlformats.org/officeDocument/2006/relationships/tags" Target="../tags/tag42.xml"/><Relationship Id="rId10" Type="http://schemas.openxmlformats.org/officeDocument/2006/relationships/slideLayout" Target="../slideLayouts/slideLayout1.xml"/><Relationship Id="rId4" Type="http://schemas.openxmlformats.org/officeDocument/2006/relationships/tags" Target="../tags/tag41.xml"/><Relationship Id="rId9" Type="http://schemas.openxmlformats.org/officeDocument/2006/relationships/tags" Target="../tags/tag46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tags" Target="../tags/tag54.xml"/><Relationship Id="rId3" Type="http://schemas.openxmlformats.org/officeDocument/2006/relationships/tags" Target="../tags/tag49.xml"/><Relationship Id="rId7" Type="http://schemas.openxmlformats.org/officeDocument/2006/relationships/tags" Target="../tags/tag53.xml"/><Relationship Id="rId12" Type="http://schemas.openxmlformats.org/officeDocument/2006/relationships/image" Target="../media/image2.jpeg"/><Relationship Id="rId2" Type="http://schemas.openxmlformats.org/officeDocument/2006/relationships/tags" Target="../tags/tag48.xml"/><Relationship Id="rId1" Type="http://schemas.openxmlformats.org/officeDocument/2006/relationships/tags" Target="../tags/tag47.xml"/><Relationship Id="rId6" Type="http://schemas.openxmlformats.org/officeDocument/2006/relationships/tags" Target="../tags/tag52.xml"/><Relationship Id="rId11" Type="http://schemas.openxmlformats.org/officeDocument/2006/relationships/notesSlide" Target="../notesSlides/notesSlide56.xml"/><Relationship Id="rId5" Type="http://schemas.openxmlformats.org/officeDocument/2006/relationships/tags" Target="../tags/tag51.xml"/><Relationship Id="rId10" Type="http://schemas.openxmlformats.org/officeDocument/2006/relationships/slideLayout" Target="../slideLayouts/slideLayout1.xml"/><Relationship Id="rId4" Type="http://schemas.openxmlformats.org/officeDocument/2006/relationships/tags" Target="../tags/tag50.xml"/><Relationship Id="rId9" Type="http://schemas.openxmlformats.org/officeDocument/2006/relationships/tags" Target="../tags/tag55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tags" Target="../tags/tag63.xml"/><Relationship Id="rId3" Type="http://schemas.openxmlformats.org/officeDocument/2006/relationships/tags" Target="../tags/tag58.xml"/><Relationship Id="rId7" Type="http://schemas.openxmlformats.org/officeDocument/2006/relationships/tags" Target="../tags/tag62.xml"/><Relationship Id="rId12" Type="http://schemas.openxmlformats.org/officeDocument/2006/relationships/image" Target="../media/image2.jpeg"/><Relationship Id="rId2" Type="http://schemas.openxmlformats.org/officeDocument/2006/relationships/tags" Target="../tags/tag57.xml"/><Relationship Id="rId1" Type="http://schemas.openxmlformats.org/officeDocument/2006/relationships/tags" Target="../tags/tag56.xml"/><Relationship Id="rId6" Type="http://schemas.openxmlformats.org/officeDocument/2006/relationships/tags" Target="../tags/tag61.xml"/><Relationship Id="rId11" Type="http://schemas.openxmlformats.org/officeDocument/2006/relationships/notesSlide" Target="../notesSlides/notesSlide63.xml"/><Relationship Id="rId5" Type="http://schemas.openxmlformats.org/officeDocument/2006/relationships/tags" Target="../tags/tag60.xml"/><Relationship Id="rId10" Type="http://schemas.openxmlformats.org/officeDocument/2006/relationships/slideLayout" Target="../slideLayouts/slideLayout1.xml"/><Relationship Id="rId4" Type="http://schemas.openxmlformats.org/officeDocument/2006/relationships/tags" Target="../tags/tag59.xml"/><Relationship Id="rId9" Type="http://schemas.openxmlformats.org/officeDocument/2006/relationships/tags" Target="../tags/tag64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tags" Target="../tags/tag72.xml"/><Relationship Id="rId3" Type="http://schemas.openxmlformats.org/officeDocument/2006/relationships/tags" Target="../tags/tag67.xml"/><Relationship Id="rId7" Type="http://schemas.openxmlformats.org/officeDocument/2006/relationships/tags" Target="../tags/tag71.xml"/><Relationship Id="rId12" Type="http://schemas.openxmlformats.org/officeDocument/2006/relationships/image" Target="../media/image2.jpeg"/><Relationship Id="rId2" Type="http://schemas.openxmlformats.org/officeDocument/2006/relationships/tags" Target="../tags/tag66.xml"/><Relationship Id="rId1" Type="http://schemas.openxmlformats.org/officeDocument/2006/relationships/tags" Target="../tags/tag65.xml"/><Relationship Id="rId6" Type="http://schemas.openxmlformats.org/officeDocument/2006/relationships/tags" Target="../tags/tag70.xml"/><Relationship Id="rId11" Type="http://schemas.openxmlformats.org/officeDocument/2006/relationships/notesSlide" Target="../notesSlides/notesSlide64.xml"/><Relationship Id="rId5" Type="http://schemas.openxmlformats.org/officeDocument/2006/relationships/tags" Target="../tags/tag69.xml"/><Relationship Id="rId10" Type="http://schemas.openxmlformats.org/officeDocument/2006/relationships/slideLayout" Target="../slideLayouts/slideLayout1.xml"/><Relationship Id="rId4" Type="http://schemas.openxmlformats.org/officeDocument/2006/relationships/tags" Target="../tags/tag68.xml"/><Relationship Id="rId9" Type="http://schemas.openxmlformats.org/officeDocument/2006/relationships/tags" Target="../tags/tag7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svg"/><Relationship Id="rId5" Type="http://schemas.openxmlformats.org/officeDocument/2006/relationships/image" Target="../media/image50.png"/><Relationship Id="rId4" Type="http://schemas.openxmlformats.org/officeDocument/2006/relationships/image" Target="../media/image49.sv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svg"/><Relationship Id="rId4" Type="http://schemas.openxmlformats.org/officeDocument/2006/relationships/image" Target="../media/image50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svg"/><Relationship Id="rId4" Type="http://schemas.openxmlformats.org/officeDocument/2006/relationships/image" Target="../media/image50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jpeg"/><Relationship Id="rId4" Type="http://schemas.openxmlformats.org/officeDocument/2006/relationships/image" Target="../media/image51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sv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svg"/><Relationship Id="rId4" Type="http://schemas.openxmlformats.org/officeDocument/2006/relationships/image" Target="../media/image50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1.sv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59.jpe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1.sv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9.jpe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1.svg"/><Relationship Id="rId5" Type="http://schemas.openxmlformats.org/officeDocument/2006/relationships/image" Target="../media/image50.png"/><Relationship Id="rId4" Type="http://schemas.openxmlformats.org/officeDocument/2006/relationships/notesSlide" Target="../notesSlides/notesSlide7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jpeg"/><Relationship Id="rId4" Type="http://schemas.openxmlformats.org/officeDocument/2006/relationships/image" Target="../media/image51.sv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jpeg"/><Relationship Id="rId4" Type="http://schemas.openxmlformats.org/officeDocument/2006/relationships/image" Target="../media/image51.sv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9.jpe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svg"/><Relationship Id="rId5" Type="http://schemas.openxmlformats.org/officeDocument/2006/relationships/image" Target="../media/image50.png"/><Relationship Id="rId4" Type="http://schemas.openxmlformats.org/officeDocument/2006/relationships/image" Target="../media/image49.sv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jpeg"/><Relationship Id="rId4" Type="http://schemas.openxmlformats.org/officeDocument/2006/relationships/image" Target="../media/image49.sv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jpeg"/><Relationship Id="rId4" Type="http://schemas.openxmlformats.org/officeDocument/2006/relationships/image" Target="../media/image49.sv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jpeg"/><Relationship Id="rId4" Type="http://schemas.openxmlformats.org/officeDocument/2006/relationships/image" Target="../media/image49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image" Target="../media/image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Relationship Id="rId9" Type="http://schemas.openxmlformats.org/officeDocument/2006/relationships/image" Target="../media/image8.sv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61.jpe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svg"/><Relationship Id="rId5" Type="http://schemas.openxmlformats.org/officeDocument/2006/relationships/image" Target="../media/image50.png"/><Relationship Id="rId4" Type="http://schemas.openxmlformats.org/officeDocument/2006/relationships/image" Target="../media/image49.sv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4.xml"/><Relationship Id="rId4" Type="http://schemas.openxmlformats.org/officeDocument/2006/relationships/image" Target="../media/image2.jpe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4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0" y="5848297"/>
            <a:ext cx="12858395" cy="270196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259"/>
          <p:cNvSpPr>
            <a:spLocks noChangeArrowheads="1"/>
          </p:cNvSpPr>
          <p:nvPr/>
        </p:nvSpPr>
        <p:spPr bwMode="auto">
          <a:xfrm>
            <a:off x="2193809" y="1691749"/>
            <a:ext cx="8470776" cy="19697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en-GB" altLang="zh-CN" sz="4000" dirty="0">
                <a:solidFill>
                  <a:schemeClr val="accent1">
                    <a:lumMod val="75000"/>
                  </a:schemeClr>
                </a:solidFill>
              </a:rPr>
              <a:t>Prototype Design of </a:t>
            </a:r>
          </a:p>
          <a:p>
            <a:pPr algn="ctr">
              <a:buNone/>
            </a:pPr>
            <a:r>
              <a:rPr lang="en-GB" altLang="zh-CN" sz="4000" dirty="0">
                <a:solidFill>
                  <a:schemeClr val="accent1">
                    <a:lumMod val="75000"/>
                  </a:schemeClr>
                </a:solidFill>
              </a:rPr>
              <a:t>Remote-Controlled Model Vehicle via Wireless Communication</a:t>
            </a:r>
            <a:endParaRPr lang="zh-CN" altLang="zh-CN" sz="40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矩形 259"/>
          <p:cNvSpPr>
            <a:spLocks noChangeArrowheads="1"/>
          </p:cNvSpPr>
          <p:nvPr/>
        </p:nvSpPr>
        <p:spPr bwMode="auto">
          <a:xfrm>
            <a:off x="3333572" y="4229360"/>
            <a:ext cx="6191250" cy="2832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lnSpc>
                <a:spcPct val="150000"/>
              </a:lnSpc>
              <a:buNone/>
            </a:pPr>
            <a:r>
              <a:rPr lang="en-US" altLang="zh-CN" sz="1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Glasgow College, UESTC</a:t>
            </a:r>
            <a:endParaRPr lang="zh-CN" altLang="en-US" sz="14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矩形 259"/>
          <p:cNvSpPr>
            <a:spLocks noChangeArrowheads="1"/>
          </p:cNvSpPr>
          <p:nvPr/>
        </p:nvSpPr>
        <p:spPr bwMode="auto">
          <a:xfrm>
            <a:off x="4989215" y="1384353"/>
            <a:ext cx="2880319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endParaRPr lang="zh-CN" altLang="en-US" sz="9600" b="1" cap="all" dirty="0">
              <a:solidFill>
                <a:schemeClr val="accent1"/>
              </a:solidFill>
              <a:latin typeface="Agency FB" panose="020B0503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矩形 259"/>
          <p:cNvSpPr>
            <a:spLocks noChangeArrowheads="1"/>
          </p:cNvSpPr>
          <p:nvPr/>
        </p:nvSpPr>
        <p:spPr bwMode="auto">
          <a:xfrm>
            <a:off x="3219272" y="6136605"/>
            <a:ext cx="6419850" cy="8371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en-US" altLang="zh-CN" sz="1600" dirty="0">
                <a:solidFill>
                  <a:schemeClr val="bg1"/>
                </a:solidFill>
                <a:cs typeface="Arial" panose="020B0604020202020204" pitchFamily="34" charset="0"/>
              </a:rPr>
              <a:t>Student: XXXXXXXX</a:t>
            </a:r>
          </a:p>
          <a:p>
            <a:pPr algn="ctr">
              <a:buNone/>
            </a:pPr>
            <a:r>
              <a:rPr lang="en-US" altLang="zh-CN" sz="1600" dirty="0">
                <a:solidFill>
                  <a:schemeClr val="bg1"/>
                </a:solidFill>
                <a:cs typeface="Arial" panose="020B0604020202020204" pitchFamily="34" charset="0"/>
              </a:rPr>
              <a:t>GUID: </a:t>
            </a:r>
            <a:r>
              <a:rPr lang="en-US" altLang="zh-CN" sz="1600" dirty="0" err="1">
                <a:solidFill>
                  <a:schemeClr val="bg1"/>
                </a:solidFill>
                <a:cs typeface="Arial" panose="020B0604020202020204" pitchFamily="34" charset="0"/>
              </a:rPr>
              <a:t>xxxxxxxxxxxxx</a:t>
            </a:r>
            <a:endParaRPr lang="en-US" altLang="zh-CN" sz="1600" dirty="0">
              <a:solidFill>
                <a:schemeClr val="bg1"/>
              </a:solidFill>
              <a:cs typeface="Arial" panose="020B0604020202020204" pitchFamily="34" charset="0"/>
            </a:endParaRPr>
          </a:p>
          <a:p>
            <a:pPr algn="ctr">
              <a:buNone/>
            </a:pPr>
            <a:r>
              <a:rPr lang="en-US" altLang="zh-CN" sz="1600" dirty="0">
                <a:solidFill>
                  <a:schemeClr val="bg1"/>
                </a:solidFill>
                <a:cs typeface="Arial" panose="020B0604020202020204" pitchFamily="34" charset="0"/>
              </a:rPr>
              <a:t>UESTC ID: </a:t>
            </a:r>
            <a:r>
              <a:rPr lang="en-US" altLang="zh-CN" sz="1600" dirty="0" err="1">
                <a:solidFill>
                  <a:schemeClr val="bg1"/>
                </a:solidFill>
                <a:cs typeface="Arial" panose="020B0604020202020204" pitchFamily="34" charset="0"/>
              </a:rPr>
              <a:t>xxxxxxxx</a:t>
            </a:r>
            <a:endParaRPr lang="zh-CN" altLang="en-US" sz="16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085797" y="736668"/>
            <a:ext cx="8686800" cy="404356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5638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/>
          <p:cNvSpPr/>
          <p:nvPr/>
        </p:nvSpPr>
        <p:spPr>
          <a:xfrm>
            <a:off x="354" y="228285"/>
            <a:ext cx="225016" cy="5866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4" tIns="48217" rIns="96434" bIns="48217" rtlCol="0" anchor="ctr"/>
          <a:lstStyle/>
          <a:p>
            <a:pPr algn="ctr" defTabSz="964278"/>
            <a:endParaRPr lang="zh-CN" altLang="en-US" sz="1969">
              <a:solidFill>
                <a:srgbClr val="E7E6E6">
                  <a:lumMod val="50000"/>
                </a:srgbClr>
              </a:solidFill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392023" y="266575"/>
            <a:ext cx="2369688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64278"/>
            <a:r>
              <a:rPr lang="en-US" altLang="zh-CN" sz="2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01  Introduction</a:t>
            </a:r>
            <a:endParaRPr lang="zh-CN" altLang="en-US" sz="2400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392023" y="635907"/>
            <a:ext cx="564257" cy="3385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64278"/>
            <a:r>
              <a:rPr lang="en-US" altLang="zh-CN" sz="11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Contents</a:t>
            </a:r>
          </a:p>
          <a:p>
            <a:pPr defTabSz="964278"/>
            <a:endParaRPr lang="zh-CN" altLang="en-US" sz="11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+mn-lt"/>
            </a:endParaRPr>
          </a:p>
        </p:txBody>
      </p:sp>
      <p:sp>
        <p:nvSpPr>
          <p:cNvPr id="6" name="Text Box 3">
            <a:extLst>
              <a:ext uri="{FF2B5EF4-FFF2-40B4-BE49-F238E27FC236}">
                <a16:creationId xmlns:a16="http://schemas.microsoft.com/office/drawing/2014/main" id="{383444CA-1097-43F6-A944-32BBABF1F2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96859" y="814933"/>
            <a:ext cx="4669868" cy="15350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algn="r"/>
            <a:r>
              <a:rPr lang="en-US" sz="3375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N</a:t>
            </a:r>
            <a:r>
              <a:rPr lang="en-US" altLang="zh-CN" sz="3375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ick’s Explorer</a:t>
            </a:r>
            <a:endParaRPr lang="en-US" sz="3375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algn="r"/>
            <a:r>
              <a:rPr lang="en-US" altLang="zh-CN" sz="6000" b="1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Introduction</a:t>
            </a:r>
            <a:endParaRPr lang="zh-CN" altLang="en-US" sz="6000" b="1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236BF1E-FAF2-44E0-98AB-194531B4E868}"/>
              </a:ext>
            </a:extLst>
          </p:cNvPr>
          <p:cNvSpPr/>
          <p:nvPr/>
        </p:nvSpPr>
        <p:spPr>
          <a:xfrm>
            <a:off x="2421166" y="2763031"/>
            <a:ext cx="361171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3200" b="1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1.1  Background</a:t>
            </a:r>
            <a:endParaRPr lang="zh-CN" altLang="en-US" sz="3200" b="1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517E443-AEC2-4186-A3F2-8DDDD61CD6F8}"/>
              </a:ext>
            </a:extLst>
          </p:cNvPr>
          <p:cNvSpPr/>
          <p:nvPr/>
        </p:nvSpPr>
        <p:spPr>
          <a:xfrm>
            <a:off x="205313" y="4477462"/>
            <a:ext cx="496855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3200" b="1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1.2  Features</a:t>
            </a:r>
            <a:endParaRPr lang="zh-CN" altLang="en-US" sz="3200" b="1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D1C3528-651D-4476-8BAD-32F0547B6FB4}"/>
              </a:ext>
            </a:extLst>
          </p:cNvPr>
          <p:cNvSpPr/>
          <p:nvPr/>
        </p:nvSpPr>
        <p:spPr>
          <a:xfrm>
            <a:off x="2002042" y="6199902"/>
            <a:ext cx="541513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3200" b="1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1.3  System Architecture</a:t>
            </a:r>
            <a:endParaRPr lang="zh-CN" altLang="en-US" sz="3200" b="1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15" name="图形 14" descr="灯泡">
            <a:extLst>
              <a:ext uri="{FF2B5EF4-FFF2-40B4-BE49-F238E27FC236}">
                <a16:creationId xmlns:a16="http://schemas.microsoft.com/office/drawing/2014/main" id="{27337A3D-51D8-4FEE-9AD2-C50334FB9C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85429" y="4312649"/>
            <a:ext cx="914400" cy="914400"/>
          </a:xfrm>
          <a:prstGeom prst="rect">
            <a:avLst/>
          </a:prstGeom>
        </p:spPr>
      </p:pic>
      <p:pic>
        <p:nvPicPr>
          <p:cNvPr id="17" name="图形 16" descr="文档">
            <a:extLst>
              <a:ext uri="{FF2B5EF4-FFF2-40B4-BE49-F238E27FC236}">
                <a16:creationId xmlns:a16="http://schemas.microsoft.com/office/drawing/2014/main" id="{3D47DA0C-7696-4E0E-A691-3E061E65D9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32831" y="2504421"/>
            <a:ext cx="914400" cy="914400"/>
          </a:xfrm>
          <a:prstGeom prst="rect">
            <a:avLst/>
          </a:prstGeom>
        </p:spPr>
      </p:pic>
      <p:pic>
        <p:nvPicPr>
          <p:cNvPr id="19" name="图形 18" descr="网络图">
            <a:extLst>
              <a:ext uri="{FF2B5EF4-FFF2-40B4-BE49-F238E27FC236}">
                <a16:creationId xmlns:a16="http://schemas.microsoft.com/office/drawing/2014/main" id="{6B09AB23-9DC2-40C6-BBA5-DE0CB9B897D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0800000">
            <a:off x="1485429" y="6051675"/>
            <a:ext cx="914400" cy="914400"/>
          </a:xfrm>
          <a:prstGeom prst="rect">
            <a:avLst/>
          </a:prstGeom>
        </p:spPr>
      </p:pic>
      <p:sp>
        <p:nvSpPr>
          <p:cNvPr id="14" name="直接连接符 11">
            <a:extLst>
              <a:ext uri="{FF2B5EF4-FFF2-40B4-BE49-F238E27FC236}">
                <a16:creationId xmlns:a16="http://schemas.microsoft.com/office/drawing/2014/main" id="{C5731123-896E-4BD5-B286-3DB94FDF0ED6}"/>
              </a:ext>
            </a:extLst>
          </p:cNvPr>
          <p:cNvSpPr>
            <a:spLocks noChangeShapeType="1"/>
          </p:cNvSpPr>
          <p:nvPr/>
        </p:nvSpPr>
        <p:spPr bwMode="auto">
          <a:xfrm>
            <a:off x="1532831" y="2275768"/>
            <a:ext cx="11449272" cy="0"/>
          </a:xfrm>
          <a:prstGeom prst="line">
            <a:avLst/>
          </a:prstGeom>
          <a:noFill/>
          <a:ln w="6350" cap="flat" cmpd="sng">
            <a:solidFill>
              <a:schemeClr val="tx2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2002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45684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形 5" descr="网络图">
            <a:extLst>
              <a:ext uri="{FF2B5EF4-FFF2-40B4-BE49-F238E27FC236}">
                <a16:creationId xmlns:a16="http://schemas.microsoft.com/office/drawing/2014/main" id="{E9FEA5FB-61A5-49EF-9E87-E76B3EA98F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1061190" y="649362"/>
            <a:ext cx="3337520" cy="3337520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AD9B7932-37D2-49D3-A7D3-6AAAC02345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8775" y="1096045"/>
            <a:ext cx="10515600" cy="5781675"/>
          </a:xfrm>
          <a:prstGeom prst="rect">
            <a:avLst/>
          </a:prstGeom>
        </p:spPr>
      </p:pic>
      <p:sp>
        <p:nvSpPr>
          <p:cNvPr id="25" name="矩形 24"/>
          <p:cNvSpPr/>
          <p:nvPr/>
        </p:nvSpPr>
        <p:spPr>
          <a:xfrm>
            <a:off x="354" y="228285"/>
            <a:ext cx="225016" cy="5866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4" tIns="48217" rIns="96434" bIns="48217" rtlCol="0" anchor="ctr"/>
          <a:lstStyle/>
          <a:p>
            <a:pPr algn="ctr" defTabSz="964278"/>
            <a:endParaRPr lang="zh-CN" altLang="en-US" sz="1969">
              <a:solidFill>
                <a:srgbClr val="E7E6E6">
                  <a:lumMod val="50000"/>
                </a:srgbClr>
              </a:solidFill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392023" y="266575"/>
            <a:ext cx="4021128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2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01 </a:t>
            </a:r>
            <a:r>
              <a:rPr lang="en-US" altLang="zh-CN" sz="2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Introduction</a:t>
            </a:r>
            <a:endParaRPr lang="zh-CN" altLang="en-US" sz="2400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endParaRPr lang="zh-CN" altLang="en-US" sz="2400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  <a:p>
            <a:pPr defTabSz="964278"/>
            <a:endParaRPr lang="zh-CN" altLang="en-US" sz="2400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392023" y="635907"/>
            <a:ext cx="1770165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64278"/>
            <a:r>
              <a:rPr lang="en-US" altLang="zh-CN" sz="12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1.3  System Architecture</a:t>
            </a:r>
            <a:endParaRPr lang="zh-CN" altLang="en-US" sz="1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575117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C392B643-5A6A-47A3-ACA5-5CBB53EBA3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647" b="505"/>
          <a:stretch/>
        </p:blipFill>
        <p:spPr>
          <a:xfrm>
            <a:off x="1028775" y="1098600"/>
            <a:ext cx="11665296" cy="5326037"/>
          </a:xfrm>
          <a:prstGeom prst="rect">
            <a:avLst/>
          </a:prstGeom>
        </p:spPr>
      </p:pic>
      <p:sp>
        <p:nvSpPr>
          <p:cNvPr id="25" name="矩形 24"/>
          <p:cNvSpPr/>
          <p:nvPr/>
        </p:nvSpPr>
        <p:spPr>
          <a:xfrm>
            <a:off x="354" y="228285"/>
            <a:ext cx="225016" cy="5866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4" tIns="48217" rIns="96434" bIns="48217" rtlCol="0" anchor="ctr"/>
          <a:lstStyle/>
          <a:p>
            <a:pPr algn="ctr" defTabSz="964278"/>
            <a:endParaRPr lang="zh-CN" altLang="en-US" sz="1969">
              <a:solidFill>
                <a:srgbClr val="E7E6E6">
                  <a:lumMod val="50000"/>
                </a:srgbClr>
              </a:solidFill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392023" y="266575"/>
            <a:ext cx="4021128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2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01 </a:t>
            </a:r>
            <a:r>
              <a:rPr lang="en-US" altLang="zh-CN" sz="2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Introduction</a:t>
            </a:r>
            <a:endParaRPr lang="zh-CN" altLang="en-US" sz="2400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endParaRPr lang="zh-CN" altLang="en-US" sz="2400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  <a:p>
            <a:pPr defTabSz="964278"/>
            <a:endParaRPr lang="zh-CN" altLang="en-US" sz="2400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392023" y="635907"/>
            <a:ext cx="1770165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64278"/>
            <a:r>
              <a:rPr lang="en-US" altLang="zh-CN" sz="12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1.3  System Architecture</a:t>
            </a:r>
            <a:endParaRPr lang="zh-CN" altLang="en-US" sz="1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+mn-lt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4A4CB59-550D-4FED-B367-C87405E424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7888" y="5860426"/>
            <a:ext cx="1277266" cy="131206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98165CB-A76A-45EB-8D76-A3D9E9A9537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2228" y="3033665"/>
            <a:ext cx="714293" cy="595881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2EB72E9C-6C3F-40CC-8B9A-C2C41B268A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45469" y="4490192"/>
            <a:ext cx="604838" cy="509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488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BA567B5-34AE-4930-8EF8-C6C1A4D79D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775" y="1096045"/>
            <a:ext cx="10487025" cy="5219700"/>
          </a:xfrm>
          <a:prstGeom prst="rect">
            <a:avLst/>
          </a:prstGeom>
        </p:spPr>
      </p:pic>
      <p:sp>
        <p:nvSpPr>
          <p:cNvPr id="25" name="矩形 24"/>
          <p:cNvSpPr/>
          <p:nvPr/>
        </p:nvSpPr>
        <p:spPr>
          <a:xfrm>
            <a:off x="354" y="228285"/>
            <a:ext cx="225016" cy="5866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4" tIns="48217" rIns="96434" bIns="48217" rtlCol="0" anchor="ctr"/>
          <a:lstStyle/>
          <a:p>
            <a:pPr algn="ctr" defTabSz="964278"/>
            <a:endParaRPr lang="zh-CN" altLang="en-US" sz="1969">
              <a:solidFill>
                <a:srgbClr val="E7E6E6">
                  <a:lumMod val="50000"/>
                </a:srgbClr>
              </a:solidFill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392023" y="266575"/>
            <a:ext cx="4021128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2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01 </a:t>
            </a:r>
            <a:r>
              <a:rPr lang="en-US" altLang="zh-CN" sz="2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Introduction</a:t>
            </a:r>
            <a:endParaRPr lang="zh-CN" altLang="en-US" sz="2400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endParaRPr lang="zh-CN" altLang="en-US" sz="2400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  <a:p>
            <a:pPr defTabSz="964278"/>
            <a:endParaRPr lang="zh-CN" altLang="en-US" sz="2400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392023" y="635907"/>
            <a:ext cx="1770165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64278"/>
            <a:r>
              <a:rPr lang="en-US" altLang="zh-CN" sz="12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1.3  System Architecture</a:t>
            </a:r>
            <a:endParaRPr lang="zh-CN" altLang="en-US" sz="1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+mn-l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66F6F69-EE05-4CF9-8951-6EF8C19688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1786" y="2320181"/>
            <a:ext cx="1807890" cy="113280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FC547E0-6724-4A17-85BC-6FD5478092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13171" y="1374571"/>
            <a:ext cx="659116" cy="57606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B9A2956-D1BA-4998-B310-5E95AED958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81393" y="1271312"/>
            <a:ext cx="731758" cy="57606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675A115-5867-4499-933F-DFCE747FA17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25119" y="3112269"/>
            <a:ext cx="439150" cy="504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063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502F0F0-E8C2-41F4-97A8-E2ED3CE106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52" b="5072"/>
          <a:stretch/>
        </p:blipFill>
        <p:spPr>
          <a:xfrm>
            <a:off x="1028776" y="1096046"/>
            <a:ext cx="10585176" cy="5976664"/>
          </a:xfrm>
          <a:prstGeom prst="rect">
            <a:avLst/>
          </a:prstGeom>
        </p:spPr>
      </p:pic>
      <p:sp>
        <p:nvSpPr>
          <p:cNvPr id="25" name="矩形 24"/>
          <p:cNvSpPr/>
          <p:nvPr/>
        </p:nvSpPr>
        <p:spPr>
          <a:xfrm>
            <a:off x="354" y="228285"/>
            <a:ext cx="225016" cy="5866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4" tIns="48217" rIns="96434" bIns="48217" rtlCol="0" anchor="ctr"/>
          <a:lstStyle/>
          <a:p>
            <a:pPr algn="ctr" defTabSz="964278"/>
            <a:endParaRPr lang="zh-CN" altLang="en-US" sz="1969">
              <a:solidFill>
                <a:srgbClr val="E7E6E6">
                  <a:lumMod val="50000"/>
                </a:srgbClr>
              </a:solidFill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392023" y="266575"/>
            <a:ext cx="4021128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2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01 </a:t>
            </a:r>
            <a:r>
              <a:rPr lang="en-US" altLang="zh-CN" sz="2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Introduction</a:t>
            </a:r>
            <a:endParaRPr lang="zh-CN" altLang="en-US" sz="2400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endParaRPr lang="zh-CN" altLang="en-US" sz="2400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  <a:p>
            <a:pPr defTabSz="964278"/>
            <a:endParaRPr lang="zh-CN" altLang="en-US" sz="2400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392023" y="635907"/>
            <a:ext cx="1770165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64278"/>
            <a:r>
              <a:rPr lang="en-US" altLang="zh-CN" sz="12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1.3  System Architecture</a:t>
            </a:r>
            <a:endParaRPr lang="zh-CN" altLang="en-US" sz="1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+mn-lt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0DD217E-7DD2-4A3C-8A7C-4C58F4B934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2871" y="3256285"/>
            <a:ext cx="1559454" cy="140491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E1FCF9A-82C0-4C09-9BE3-29E18B2F5F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00983" y="5365411"/>
            <a:ext cx="744802" cy="432765"/>
          </a:xfrm>
          <a:prstGeom prst="rect">
            <a:avLst/>
          </a:prstGeom>
        </p:spPr>
      </p:pic>
      <p:pic>
        <p:nvPicPr>
          <p:cNvPr id="8" name="图形 7" descr="监视器">
            <a:extLst>
              <a:ext uri="{FF2B5EF4-FFF2-40B4-BE49-F238E27FC236}">
                <a16:creationId xmlns:a16="http://schemas.microsoft.com/office/drawing/2014/main" id="{E4C66785-838B-4F69-9570-A4AD5DC2529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05294" y="5242289"/>
            <a:ext cx="679008" cy="679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564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/>
          <p:cNvSpPr/>
          <p:nvPr/>
        </p:nvSpPr>
        <p:spPr>
          <a:xfrm>
            <a:off x="354" y="228285"/>
            <a:ext cx="225016" cy="5866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4" tIns="48217" rIns="96434" bIns="48217" rtlCol="0" anchor="ctr"/>
          <a:lstStyle/>
          <a:p>
            <a:pPr algn="ctr" defTabSz="964278"/>
            <a:endParaRPr lang="zh-CN" altLang="en-US" sz="1969">
              <a:solidFill>
                <a:srgbClr val="E7E6E6">
                  <a:lumMod val="50000"/>
                </a:srgbClr>
              </a:solidFill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392023" y="266575"/>
            <a:ext cx="2369688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64278"/>
            <a:r>
              <a:rPr lang="en-US" altLang="zh-CN" sz="2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01  Introduction</a:t>
            </a:r>
            <a:endParaRPr lang="zh-CN" altLang="en-US" sz="2400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392023" y="635907"/>
            <a:ext cx="564257" cy="3385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64278"/>
            <a:r>
              <a:rPr lang="en-US" altLang="zh-CN" sz="11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Contents</a:t>
            </a:r>
          </a:p>
          <a:p>
            <a:pPr defTabSz="964278"/>
            <a:endParaRPr lang="zh-CN" altLang="en-US" sz="11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+mn-lt"/>
            </a:endParaRPr>
          </a:p>
        </p:txBody>
      </p:sp>
      <p:sp>
        <p:nvSpPr>
          <p:cNvPr id="6" name="Text Box 3">
            <a:extLst>
              <a:ext uri="{FF2B5EF4-FFF2-40B4-BE49-F238E27FC236}">
                <a16:creationId xmlns:a16="http://schemas.microsoft.com/office/drawing/2014/main" id="{383444CA-1097-43F6-A944-32BBABF1F2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96859" y="814933"/>
            <a:ext cx="4669868" cy="15350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algn="r"/>
            <a:r>
              <a:rPr lang="en-US" sz="3375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N</a:t>
            </a:r>
            <a:r>
              <a:rPr lang="en-US" altLang="zh-CN" sz="3375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ick’s Explorer</a:t>
            </a:r>
            <a:endParaRPr lang="en-US" sz="3375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algn="r"/>
            <a:r>
              <a:rPr lang="en-US" altLang="zh-CN" sz="6000" b="1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Introduction</a:t>
            </a:r>
            <a:endParaRPr lang="zh-CN" altLang="en-US" sz="6000" b="1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236BF1E-FAF2-44E0-98AB-194531B4E868}"/>
              </a:ext>
            </a:extLst>
          </p:cNvPr>
          <p:cNvSpPr/>
          <p:nvPr/>
        </p:nvSpPr>
        <p:spPr>
          <a:xfrm>
            <a:off x="2421166" y="2763031"/>
            <a:ext cx="361171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3200" b="1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1.1  Background</a:t>
            </a:r>
            <a:endParaRPr lang="zh-CN" altLang="en-US" sz="3200" b="1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517E443-AEC2-4186-A3F2-8DDDD61CD6F8}"/>
              </a:ext>
            </a:extLst>
          </p:cNvPr>
          <p:cNvSpPr/>
          <p:nvPr/>
        </p:nvSpPr>
        <p:spPr>
          <a:xfrm>
            <a:off x="205313" y="4477462"/>
            <a:ext cx="496855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3200" b="1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1.2  Features</a:t>
            </a:r>
            <a:endParaRPr lang="zh-CN" altLang="en-US" sz="3200" b="1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D1C3528-651D-4476-8BAD-32F0547B6FB4}"/>
              </a:ext>
            </a:extLst>
          </p:cNvPr>
          <p:cNvSpPr/>
          <p:nvPr/>
        </p:nvSpPr>
        <p:spPr>
          <a:xfrm>
            <a:off x="2002042" y="6199902"/>
            <a:ext cx="541513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3200" b="1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1.3  System Architecture</a:t>
            </a:r>
            <a:endParaRPr lang="zh-CN" altLang="en-US" sz="3200" b="1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15" name="图形 14" descr="灯泡">
            <a:extLst>
              <a:ext uri="{FF2B5EF4-FFF2-40B4-BE49-F238E27FC236}">
                <a16:creationId xmlns:a16="http://schemas.microsoft.com/office/drawing/2014/main" id="{27337A3D-51D8-4FEE-9AD2-C50334FB9C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85429" y="4312649"/>
            <a:ext cx="914400" cy="914400"/>
          </a:xfrm>
          <a:prstGeom prst="rect">
            <a:avLst/>
          </a:prstGeom>
        </p:spPr>
      </p:pic>
      <p:pic>
        <p:nvPicPr>
          <p:cNvPr id="17" name="图形 16" descr="文档">
            <a:extLst>
              <a:ext uri="{FF2B5EF4-FFF2-40B4-BE49-F238E27FC236}">
                <a16:creationId xmlns:a16="http://schemas.microsoft.com/office/drawing/2014/main" id="{3D47DA0C-7696-4E0E-A691-3E061E65D9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32831" y="2504421"/>
            <a:ext cx="914400" cy="914400"/>
          </a:xfrm>
          <a:prstGeom prst="rect">
            <a:avLst/>
          </a:prstGeom>
        </p:spPr>
      </p:pic>
      <p:pic>
        <p:nvPicPr>
          <p:cNvPr id="19" name="图形 18" descr="网络图">
            <a:extLst>
              <a:ext uri="{FF2B5EF4-FFF2-40B4-BE49-F238E27FC236}">
                <a16:creationId xmlns:a16="http://schemas.microsoft.com/office/drawing/2014/main" id="{6B09AB23-9DC2-40C6-BBA5-DE0CB9B897D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0800000">
            <a:off x="1485429" y="6051675"/>
            <a:ext cx="914400" cy="9144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90E8675D-724F-441F-8A6D-DD16DEB652AE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8750" y="0"/>
            <a:ext cx="10370298" cy="7645019"/>
          </a:xfrm>
          <a:prstGeom prst="rect">
            <a:avLst/>
          </a:prstGeom>
        </p:spPr>
      </p:pic>
      <p:sp>
        <p:nvSpPr>
          <p:cNvPr id="14" name="直接连接符 11">
            <a:extLst>
              <a:ext uri="{FF2B5EF4-FFF2-40B4-BE49-F238E27FC236}">
                <a16:creationId xmlns:a16="http://schemas.microsoft.com/office/drawing/2014/main" id="{860873A6-4F69-4530-8577-DA38DDCBABDB}"/>
              </a:ext>
            </a:extLst>
          </p:cNvPr>
          <p:cNvSpPr>
            <a:spLocks noChangeShapeType="1"/>
          </p:cNvSpPr>
          <p:nvPr/>
        </p:nvSpPr>
        <p:spPr bwMode="auto">
          <a:xfrm>
            <a:off x="1532831" y="2275768"/>
            <a:ext cx="11449272" cy="0"/>
          </a:xfrm>
          <a:prstGeom prst="line">
            <a:avLst/>
          </a:prstGeom>
          <a:noFill/>
          <a:ln w="6350" cap="flat" cmpd="sng">
            <a:solidFill>
              <a:schemeClr val="tx2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2002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05404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>
            <a:extLst>
              <a:ext uri="{FF2B5EF4-FFF2-40B4-BE49-F238E27FC236}">
                <a16:creationId xmlns:a16="http://schemas.microsoft.com/office/drawing/2014/main" id="{777D879A-EA20-4F5B-B8BD-0581F53E9402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5494" y="0"/>
            <a:ext cx="10370298" cy="7645019"/>
          </a:xfrm>
          <a:prstGeom prst="rect">
            <a:avLst/>
          </a:prstGeom>
        </p:spPr>
      </p:pic>
      <p:sp>
        <p:nvSpPr>
          <p:cNvPr id="19" name="MH_Others_2"/>
          <p:cNvSpPr txBox="1"/>
          <p:nvPr>
            <p:custDataLst>
              <p:tags r:id="rId1"/>
            </p:custDataLst>
          </p:nvPr>
        </p:nvSpPr>
        <p:spPr>
          <a:xfrm>
            <a:off x="596727" y="663997"/>
            <a:ext cx="3299296" cy="67710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>
              <a:defRPr/>
            </a:pPr>
            <a:r>
              <a:rPr lang="en-US" altLang="zh-CN" sz="4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CONTENTS</a:t>
            </a:r>
            <a:endParaRPr lang="zh-CN" altLang="en-US" sz="4400" b="1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0" name="MH_Number_1"/>
          <p:cNvSpPr/>
          <p:nvPr>
            <p:custDataLst>
              <p:tags r:id="rId2"/>
            </p:custDataLst>
          </p:nvPr>
        </p:nvSpPr>
        <p:spPr>
          <a:xfrm>
            <a:off x="1964879" y="1816125"/>
            <a:ext cx="379667" cy="379667"/>
          </a:xfrm>
          <a:prstGeom prst="ellipse">
            <a:avLst/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zh-CN" sz="2109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1</a:t>
            </a:r>
            <a:endParaRPr lang="zh-CN" altLang="en-US" sz="2109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21" name="MH_Entry_1"/>
          <p:cNvSpPr/>
          <p:nvPr>
            <p:custDataLst>
              <p:tags r:id="rId3"/>
            </p:custDataLst>
          </p:nvPr>
        </p:nvSpPr>
        <p:spPr>
          <a:xfrm>
            <a:off x="2603612" y="1760300"/>
            <a:ext cx="3331046" cy="456343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0 w 2520280"/>
              <a:gd name="connsiteY7" fmla="*/ 0 h 1872208"/>
              <a:gd name="connsiteX0" fmla="*/ 0 w 2520280"/>
              <a:gd name="connsiteY0" fmla="*/ 1872208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0 h 1872208"/>
              <a:gd name="connsiteX5" fmla="*/ 2520280 w 2520280"/>
              <a:gd name="connsiteY5" fmla="*/ 0 h 1872208"/>
              <a:gd name="connsiteX6" fmla="*/ 0 w 2520280"/>
              <a:gd name="connsiteY6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2520280 w 2520280"/>
              <a:gd name="connsiteY4" fmla="*/ 0 h 1872208"/>
              <a:gd name="connsiteX5" fmla="*/ 0 w 2520280"/>
              <a:gd name="connsiteY5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34255 w 2520280"/>
              <a:gd name="connsiteY4" fmla="*/ 0 h 1872208"/>
              <a:gd name="connsiteX5" fmla="*/ 0 w 2520280"/>
              <a:gd name="connsiteY5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917 w 2520280"/>
              <a:gd name="connsiteY4" fmla="*/ 6036 h 1872208"/>
              <a:gd name="connsiteX5" fmla="*/ 0 w 2520280"/>
              <a:gd name="connsiteY5" fmla="*/ 0 h 1872208"/>
              <a:gd name="connsiteX0" fmla="*/ 0 w 2520280"/>
              <a:gd name="connsiteY0" fmla="*/ 1890314 h 1890314"/>
              <a:gd name="connsiteX1" fmla="*/ 2520280 w 2520280"/>
              <a:gd name="connsiteY1" fmla="*/ 1890314 h 1890314"/>
              <a:gd name="connsiteX2" fmla="*/ 0 w 2520280"/>
              <a:gd name="connsiteY2" fmla="*/ 1890314 h 1890314"/>
              <a:gd name="connsiteX3" fmla="*/ 0 w 2520280"/>
              <a:gd name="connsiteY3" fmla="*/ 18106 h 1890314"/>
              <a:gd name="connsiteX4" fmla="*/ 53304 w 2520280"/>
              <a:gd name="connsiteY4" fmla="*/ 0 h 1890314"/>
              <a:gd name="connsiteX5" fmla="*/ 0 w 2520280"/>
              <a:gd name="connsiteY5" fmla="*/ 18106 h 1890314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916 w 2520280"/>
              <a:gd name="connsiteY4" fmla="*/ 0 h 1872208"/>
              <a:gd name="connsiteX5" fmla="*/ 0 w 2520280"/>
              <a:gd name="connsiteY5" fmla="*/ 0 h 1872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53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Introduction</a:t>
            </a:r>
            <a:endParaRPr lang="zh-CN" altLang="en-US" sz="253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2" name="MH_Number_2"/>
          <p:cNvSpPr/>
          <p:nvPr>
            <p:custDataLst>
              <p:tags r:id="rId4"/>
            </p:custDataLst>
          </p:nvPr>
        </p:nvSpPr>
        <p:spPr>
          <a:xfrm>
            <a:off x="1964879" y="2685641"/>
            <a:ext cx="379667" cy="379667"/>
          </a:xfrm>
          <a:prstGeom prst="ellipse">
            <a:avLst/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zh-CN" sz="2109" b="1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2</a:t>
            </a:r>
            <a:endParaRPr lang="zh-CN" altLang="en-US" sz="2109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23" name="MH_Entry_2"/>
          <p:cNvSpPr/>
          <p:nvPr>
            <p:custDataLst>
              <p:tags r:id="rId5"/>
            </p:custDataLst>
          </p:nvPr>
        </p:nvSpPr>
        <p:spPr>
          <a:xfrm>
            <a:off x="2571015" y="2635838"/>
            <a:ext cx="3525386" cy="456343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0 w 2520280"/>
              <a:gd name="connsiteY7" fmla="*/ 0 h 1872208"/>
              <a:gd name="connsiteX0" fmla="*/ 0 w 2520280"/>
              <a:gd name="connsiteY0" fmla="*/ 1872208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0 h 1872208"/>
              <a:gd name="connsiteX5" fmla="*/ 2520280 w 2520280"/>
              <a:gd name="connsiteY5" fmla="*/ 0 h 1872208"/>
              <a:gd name="connsiteX6" fmla="*/ 0 w 2520280"/>
              <a:gd name="connsiteY6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2520280 w 2520280"/>
              <a:gd name="connsiteY4" fmla="*/ 0 h 1872208"/>
              <a:gd name="connsiteX5" fmla="*/ 0 w 2520280"/>
              <a:gd name="connsiteY5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34255 w 2520280"/>
              <a:gd name="connsiteY4" fmla="*/ 0 h 1872208"/>
              <a:gd name="connsiteX5" fmla="*/ 0 w 2520280"/>
              <a:gd name="connsiteY5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917 w 2520280"/>
              <a:gd name="connsiteY4" fmla="*/ 6036 h 1872208"/>
              <a:gd name="connsiteX5" fmla="*/ 0 w 2520280"/>
              <a:gd name="connsiteY5" fmla="*/ 0 h 1872208"/>
              <a:gd name="connsiteX0" fmla="*/ 0 w 2520280"/>
              <a:gd name="connsiteY0" fmla="*/ 1890314 h 1890314"/>
              <a:gd name="connsiteX1" fmla="*/ 2520280 w 2520280"/>
              <a:gd name="connsiteY1" fmla="*/ 1890314 h 1890314"/>
              <a:gd name="connsiteX2" fmla="*/ 0 w 2520280"/>
              <a:gd name="connsiteY2" fmla="*/ 1890314 h 1890314"/>
              <a:gd name="connsiteX3" fmla="*/ 0 w 2520280"/>
              <a:gd name="connsiteY3" fmla="*/ 18106 h 1890314"/>
              <a:gd name="connsiteX4" fmla="*/ 53304 w 2520280"/>
              <a:gd name="connsiteY4" fmla="*/ 0 h 1890314"/>
              <a:gd name="connsiteX5" fmla="*/ 0 w 2520280"/>
              <a:gd name="connsiteY5" fmla="*/ 18106 h 1890314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916 w 2520280"/>
              <a:gd name="connsiteY4" fmla="*/ 0 h 1872208"/>
              <a:gd name="connsiteX5" fmla="*/ 0 w 2520280"/>
              <a:gd name="connsiteY5" fmla="*/ 0 h 1872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sz="253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Technical Details</a:t>
            </a:r>
            <a:endParaRPr lang="zh-CN" altLang="en-US" sz="253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4" name="MH_Number_3"/>
          <p:cNvSpPr/>
          <p:nvPr>
            <p:custDataLst>
              <p:tags r:id="rId6"/>
            </p:custDataLst>
          </p:nvPr>
        </p:nvSpPr>
        <p:spPr>
          <a:xfrm>
            <a:off x="1964879" y="3555157"/>
            <a:ext cx="379667" cy="379667"/>
          </a:xfrm>
          <a:prstGeom prst="ellipse">
            <a:avLst/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zh-CN" sz="2109" b="1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3</a:t>
            </a:r>
            <a:endParaRPr lang="zh-CN" altLang="en-US" sz="2109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25" name="MH_Entry_3"/>
          <p:cNvSpPr/>
          <p:nvPr>
            <p:custDataLst>
              <p:tags r:id="rId7"/>
            </p:custDataLst>
          </p:nvPr>
        </p:nvSpPr>
        <p:spPr>
          <a:xfrm>
            <a:off x="2603612" y="3538883"/>
            <a:ext cx="3525386" cy="456343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0 w 2520280"/>
              <a:gd name="connsiteY7" fmla="*/ 0 h 1872208"/>
              <a:gd name="connsiteX0" fmla="*/ 0 w 2520280"/>
              <a:gd name="connsiteY0" fmla="*/ 1872208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0 h 1872208"/>
              <a:gd name="connsiteX5" fmla="*/ 2520280 w 2520280"/>
              <a:gd name="connsiteY5" fmla="*/ 0 h 1872208"/>
              <a:gd name="connsiteX6" fmla="*/ 0 w 2520280"/>
              <a:gd name="connsiteY6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2520280 w 2520280"/>
              <a:gd name="connsiteY4" fmla="*/ 0 h 1872208"/>
              <a:gd name="connsiteX5" fmla="*/ 0 w 2520280"/>
              <a:gd name="connsiteY5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34255 w 2520280"/>
              <a:gd name="connsiteY4" fmla="*/ 0 h 1872208"/>
              <a:gd name="connsiteX5" fmla="*/ 0 w 2520280"/>
              <a:gd name="connsiteY5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917 w 2520280"/>
              <a:gd name="connsiteY4" fmla="*/ 6036 h 1872208"/>
              <a:gd name="connsiteX5" fmla="*/ 0 w 2520280"/>
              <a:gd name="connsiteY5" fmla="*/ 0 h 1872208"/>
              <a:gd name="connsiteX0" fmla="*/ 0 w 2520280"/>
              <a:gd name="connsiteY0" fmla="*/ 1890314 h 1890314"/>
              <a:gd name="connsiteX1" fmla="*/ 2520280 w 2520280"/>
              <a:gd name="connsiteY1" fmla="*/ 1890314 h 1890314"/>
              <a:gd name="connsiteX2" fmla="*/ 0 w 2520280"/>
              <a:gd name="connsiteY2" fmla="*/ 1890314 h 1890314"/>
              <a:gd name="connsiteX3" fmla="*/ 0 w 2520280"/>
              <a:gd name="connsiteY3" fmla="*/ 18106 h 1890314"/>
              <a:gd name="connsiteX4" fmla="*/ 53304 w 2520280"/>
              <a:gd name="connsiteY4" fmla="*/ 0 h 1890314"/>
              <a:gd name="connsiteX5" fmla="*/ 0 w 2520280"/>
              <a:gd name="connsiteY5" fmla="*/ 18106 h 1890314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916 w 2520280"/>
              <a:gd name="connsiteY4" fmla="*/ 0 h 1872208"/>
              <a:gd name="connsiteX5" fmla="*/ 0 w 2520280"/>
              <a:gd name="connsiteY5" fmla="*/ 0 h 1872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sz="253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Application</a:t>
            </a:r>
            <a:endParaRPr lang="zh-CN" altLang="en-US" sz="253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6" name="MH_Number_4"/>
          <p:cNvSpPr/>
          <p:nvPr>
            <p:custDataLst>
              <p:tags r:id="rId8"/>
            </p:custDataLst>
          </p:nvPr>
        </p:nvSpPr>
        <p:spPr>
          <a:xfrm>
            <a:off x="1964879" y="4424673"/>
            <a:ext cx="379667" cy="379667"/>
          </a:xfrm>
          <a:prstGeom prst="ellipse">
            <a:avLst/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zh-CN" sz="2109" b="1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4</a:t>
            </a:r>
            <a:endParaRPr lang="zh-CN" altLang="en-US" sz="2109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27" name="MH_Entry_4"/>
          <p:cNvSpPr/>
          <p:nvPr>
            <p:custDataLst>
              <p:tags r:id="rId9"/>
            </p:custDataLst>
          </p:nvPr>
        </p:nvSpPr>
        <p:spPr>
          <a:xfrm>
            <a:off x="2603612" y="4443723"/>
            <a:ext cx="3525386" cy="456343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0 w 2520280"/>
              <a:gd name="connsiteY7" fmla="*/ 0 h 1872208"/>
              <a:gd name="connsiteX0" fmla="*/ 0 w 2520280"/>
              <a:gd name="connsiteY0" fmla="*/ 1872208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0 h 1872208"/>
              <a:gd name="connsiteX5" fmla="*/ 2520280 w 2520280"/>
              <a:gd name="connsiteY5" fmla="*/ 0 h 1872208"/>
              <a:gd name="connsiteX6" fmla="*/ 0 w 2520280"/>
              <a:gd name="connsiteY6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2520280 w 2520280"/>
              <a:gd name="connsiteY4" fmla="*/ 0 h 1872208"/>
              <a:gd name="connsiteX5" fmla="*/ 0 w 2520280"/>
              <a:gd name="connsiteY5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34255 w 2520280"/>
              <a:gd name="connsiteY4" fmla="*/ 0 h 1872208"/>
              <a:gd name="connsiteX5" fmla="*/ 0 w 2520280"/>
              <a:gd name="connsiteY5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917 w 2520280"/>
              <a:gd name="connsiteY4" fmla="*/ 6036 h 1872208"/>
              <a:gd name="connsiteX5" fmla="*/ 0 w 2520280"/>
              <a:gd name="connsiteY5" fmla="*/ 0 h 1872208"/>
              <a:gd name="connsiteX0" fmla="*/ 0 w 2520280"/>
              <a:gd name="connsiteY0" fmla="*/ 1890314 h 1890314"/>
              <a:gd name="connsiteX1" fmla="*/ 2520280 w 2520280"/>
              <a:gd name="connsiteY1" fmla="*/ 1890314 h 1890314"/>
              <a:gd name="connsiteX2" fmla="*/ 0 w 2520280"/>
              <a:gd name="connsiteY2" fmla="*/ 1890314 h 1890314"/>
              <a:gd name="connsiteX3" fmla="*/ 0 w 2520280"/>
              <a:gd name="connsiteY3" fmla="*/ 18106 h 1890314"/>
              <a:gd name="connsiteX4" fmla="*/ 53304 w 2520280"/>
              <a:gd name="connsiteY4" fmla="*/ 0 h 1890314"/>
              <a:gd name="connsiteX5" fmla="*/ 0 w 2520280"/>
              <a:gd name="connsiteY5" fmla="*/ 18106 h 1890314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916 w 2520280"/>
              <a:gd name="connsiteY4" fmla="*/ 0 h 1872208"/>
              <a:gd name="connsiteX5" fmla="*/ 0 w 2520280"/>
              <a:gd name="connsiteY5" fmla="*/ 0 h 1872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sz="253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Conclusion</a:t>
            </a:r>
            <a:endParaRPr lang="zh-CN" altLang="en-US" sz="253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6" name="Freeform 6"/>
          <p:cNvSpPr>
            <a:spLocks/>
          </p:cNvSpPr>
          <p:nvPr/>
        </p:nvSpPr>
        <p:spPr bwMode="auto">
          <a:xfrm>
            <a:off x="0" y="4091804"/>
            <a:ext cx="5265494" cy="3140846"/>
          </a:xfrm>
          <a:custGeom>
            <a:avLst/>
            <a:gdLst>
              <a:gd name="T0" fmla="*/ 0 w 2348"/>
              <a:gd name="T1" fmla="*/ 0 h 1407"/>
              <a:gd name="T2" fmla="*/ 2348 w 2348"/>
              <a:gd name="T3" fmla="*/ 1407 h 1407"/>
              <a:gd name="T4" fmla="*/ 0 w 2348"/>
              <a:gd name="T5" fmla="*/ 1407 h 1407"/>
              <a:gd name="T6" fmla="*/ 0 w 2348"/>
              <a:gd name="T7" fmla="*/ 0 h 14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348" h="1407">
                <a:moveTo>
                  <a:pt x="0" y="0"/>
                </a:moveTo>
                <a:lnTo>
                  <a:pt x="2348" y="1407"/>
                </a:lnTo>
                <a:lnTo>
                  <a:pt x="0" y="140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8580" tIns="64290" rIns="128580" bIns="6429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" name="Freeform 7"/>
          <p:cNvSpPr>
            <a:spLocks/>
          </p:cNvSpPr>
          <p:nvPr/>
        </p:nvSpPr>
        <p:spPr bwMode="auto">
          <a:xfrm>
            <a:off x="2984828" y="4640949"/>
            <a:ext cx="9873922" cy="2591700"/>
          </a:xfrm>
          <a:custGeom>
            <a:avLst/>
            <a:gdLst>
              <a:gd name="T0" fmla="*/ 4403 w 4403"/>
              <a:gd name="T1" fmla="*/ 0 h 1161"/>
              <a:gd name="T2" fmla="*/ 4403 w 4403"/>
              <a:gd name="T3" fmla="*/ 1161 h 1161"/>
              <a:gd name="T4" fmla="*/ 0 w 4403"/>
              <a:gd name="T5" fmla="*/ 1161 h 1161"/>
              <a:gd name="T6" fmla="*/ 4403 w 4403"/>
              <a:gd name="T7" fmla="*/ 0 h 11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403" h="1161">
                <a:moveTo>
                  <a:pt x="4403" y="0"/>
                </a:moveTo>
                <a:lnTo>
                  <a:pt x="4403" y="1161"/>
                </a:lnTo>
                <a:lnTo>
                  <a:pt x="0" y="1161"/>
                </a:lnTo>
                <a:lnTo>
                  <a:pt x="4403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8580" tIns="64290" rIns="128580" bIns="6429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" name="箭头: 右 7">
            <a:extLst>
              <a:ext uri="{FF2B5EF4-FFF2-40B4-BE49-F238E27FC236}">
                <a16:creationId xmlns:a16="http://schemas.microsoft.com/office/drawing/2014/main" id="{2D1B121F-1D63-45F4-A5C8-D2CA2BB08745}"/>
              </a:ext>
            </a:extLst>
          </p:cNvPr>
          <p:cNvSpPr/>
          <p:nvPr/>
        </p:nvSpPr>
        <p:spPr>
          <a:xfrm>
            <a:off x="1316807" y="1760300"/>
            <a:ext cx="458054" cy="4563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70581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>
            <a:extLst>
              <a:ext uri="{FF2B5EF4-FFF2-40B4-BE49-F238E27FC236}">
                <a16:creationId xmlns:a16="http://schemas.microsoft.com/office/drawing/2014/main" id="{777D879A-EA20-4F5B-B8BD-0581F53E9402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5494" y="0"/>
            <a:ext cx="10370298" cy="7645019"/>
          </a:xfrm>
          <a:prstGeom prst="rect">
            <a:avLst/>
          </a:prstGeom>
        </p:spPr>
      </p:pic>
      <p:sp>
        <p:nvSpPr>
          <p:cNvPr id="19" name="MH_Others_2"/>
          <p:cNvSpPr txBox="1"/>
          <p:nvPr>
            <p:custDataLst>
              <p:tags r:id="rId1"/>
            </p:custDataLst>
          </p:nvPr>
        </p:nvSpPr>
        <p:spPr>
          <a:xfrm>
            <a:off x="596727" y="663997"/>
            <a:ext cx="3299296" cy="67710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>
              <a:defRPr/>
            </a:pPr>
            <a:r>
              <a:rPr lang="en-US" altLang="zh-CN" sz="4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CONTENTS</a:t>
            </a:r>
            <a:endParaRPr lang="zh-CN" altLang="en-US" sz="4400" b="1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0" name="MH_Number_1"/>
          <p:cNvSpPr/>
          <p:nvPr>
            <p:custDataLst>
              <p:tags r:id="rId2"/>
            </p:custDataLst>
          </p:nvPr>
        </p:nvSpPr>
        <p:spPr>
          <a:xfrm>
            <a:off x="1964879" y="1816125"/>
            <a:ext cx="379667" cy="379667"/>
          </a:xfrm>
          <a:prstGeom prst="ellipse">
            <a:avLst/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zh-CN" sz="2109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1</a:t>
            </a:r>
            <a:endParaRPr lang="zh-CN" altLang="en-US" sz="2109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21" name="MH_Entry_1"/>
          <p:cNvSpPr/>
          <p:nvPr>
            <p:custDataLst>
              <p:tags r:id="rId3"/>
            </p:custDataLst>
          </p:nvPr>
        </p:nvSpPr>
        <p:spPr>
          <a:xfrm>
            <a:off x="2603612" y="1760300"/>
            <a:ext cx="3331046" cy="456343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0 w 2520280"/>
              <a:gd name="connsiteY7" fmla="*/ 0 h 1872208"/>
              <a:gd name="connsiteX0" fmla="*/ 0 w 2520280"/>
              <a:gd name="connsiteY0" fmla="*/ 1872208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0 h 1872208"/>
              <a:gd name="connsiteX5" fmla="*/ 2520280 w 2520280"/>
              <a:gd name="connsiteY5" fmla="*/ 0 h 1872208"/>
              <a:gd name="connsiteX6" fmla="*/ 0 w 2520280"/>
              <a:gd name="connsiteY6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2520280 w 2520280"/>
              <a:gd name="connsiteY4" fmla="*/ 0 h 1872208"/>
              <a:gd name="connsiteX5" fmla="*/ 0 w 2520280"/>
              <a:gd name="connsiteY5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34255 w 2520280"/>
              <a:gd name="connsiteY4" fmla="*/ 0 h 1872208"/>
              <a:gd name="connsiteX5" fmla="*/ 0 w 2520280"/>
              <a:gd name="connsiteY5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917 w 2520280"/>
              <a:gd name="connsiteY4" fmla="*/ 6036 h 1872208"/>
              <a:gd name="connsiteX5" fmla="*/ 0 w 2520280"/>
              <a:gd name="connsiteY5" fmla="*/ 0 h 1872208"/>
              <a:gd name="connsiteX0" fmla="*/ 0 w 2520280"/>
              <a:gd name="connsiteY0" fmla="*/ 1890314 h 1890314"/>
              <a:gd name="connsiteX1" fmla="*/ 2520280 w 2520280"/>
              <a:gd name="connsiteY1" fmla="*/ 1890314 h 1890314"/>
              <a:gd name="connsiteX2" fmla="*/ 0 w 2520280"/>
              <a:gd name="connsiteY2" fmla="*/ 1890314 h 1890314"/>
              <a:gd name="connsiteX3" fmla="*/ 0 w 2520280"/>
              <a:gd name="connsiteY3" fmla="*/ 18106 h 1890314"/>
              <a:gd name="connsiteX4" fmla="*/ 53304 w 2520280"/>
              <a:gd name="connsiteY4" fmla="*/ 0 h 1890314"/>
              <a:gd name="connsiteX5" fmla="*/ 0 w 2520280"/>
              <a:gd name="connsiteY5" fmla="*/ 18106 h 1890314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916 w 2520280"/>
              <a:gd name="connsiteY4" fmla="*/ 0 h 1872208"/>
              <a:gd name="connsiteX5" fmla="*/ 0 w 2520280"/>
              <a:gd name="connsiteY5" fmla="*/ 0 h 1872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53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Introduction</a:t>
            </a:r>
            <a:endParaRPr lang="zh-CN" altLang="en-US" sz="253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2" name="MH_Number_2"/>
          <p:cNvSpPr/>
          <p:nvPr>
            <p:custDataLst>
              <p:tags r:id="rId4"/>
            </p:custDataLst>
          </p:nvPr>
        </p:nvSpPr>
        <p:spPr>
          <a:xfrm>
            <a:off x="1964879" y="2685641"/>
            <a:ext cx="379667" cy="379667"/>
          </a:xfrm>
          <a:prstGeom prst="ellipse">
            <a:avLst/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zh-CN" sz="2109" b="1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2</a:t>
            </a:r>
            <a:endParaRPr lang="zh-CN" altLang="en-US" sz="2109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23" name="MH_Entry_2"/>
          <p:cNvSpPr/>
          <p:nvPr>
            <p:custDataLst>
              <p:tags r:id="rId5"/>
            </p:custDataLst>
          </p:nvPr>
        </p:nvSpPr>
        <p:spPr>
          <a:xfrm>
            <a:off x="2571015" y="2635838"/>
            <a:ext cx="3525386" cy="456343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0 w 2520280"/>
              <a:gd name="connsiteY7" fmla="*/ 0 h 1872208"/>
              <a:gd name="connsiteX0" fmla="*/ 0 w 2520280"/>
              <a:gd name="connsiteY0" fmla="*/ 1872208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0 h 1872208"/>
              <a:gd name="connsiteX5" fmla="*/ 2520280 w 2520280"/>
              <a:gd name="connsiteY5" fmla="*/ 0 h 1872208"/>
              <a:gd name="connsiteX6" fmla="*/ 0 w 2520280"/>
              <a:gd name="connsiteY6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2520280 w 2520280"/>
              <a:gd name="connsiteY4" fmla="*/ 0 h 1872208"/>
              <a:gd name="connsiteX5" fmla="*/ 0 w 2520280"/>
              <a:gd name="connsiteY5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34255 w 2520280"/>
              <a:gd name="connsiteY4" fmla="*/ 0 h 1872208"/>
              <a:gd name="connsiteX5" fmla="*/ 0 w 2520280"/>
              <a:gd name="connsiteY5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917 w 2520280"/>
              <a:gd name="connsiteY4" fmla="*/ 6036 h 1872208"/>
              <a:gd name="connsiteX5" fmla="*/ 0 w 2520280"/>
              <a:gd name="connsiteY5" fmla="*/ 0 h 1872208"/>
              <a:gd name="connsiteX0" fmla="*/ 0 w 2520280"/>
              <a:gd name="connsiteY0" fmla="*/ 1890314 h 1890314"/>
              <a:gd name="connsiteX1" fmla="*/ 2520280 w 2520280"/>
              <a:gd name="connsiteY1" fmla="*/ 1890314 h 1890314"/>
              <a:gd name="connsiteX2" fmla="*/ 0 w 2520280"/>
              <a:gd name="connsiteY2" fmla="*/ 1890314 h 1890314"/>
              <a:gd name="connsiteX3" fmla="*/ 0 w 2520280"/>
              <a:gd name="connsiteY3" fmla="*/ 18106 h 1890314"/>
              <a:gd name="connsiteX4" fmla="*/ 53304 w 2520280"/>
              <a:gd name="connsiteY4" fmla="*/ 0 h 1890314"/>
              <a:gd name="connsiteX5" fmla="*/ 0 w 2520280"/>
              <a:gd name="connsiteY5" fmla="*/ 18106 h 1890314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916 w 2520280"/>
              <a:gd name="connsiteY4" fmla="*/ 0 h 1872208"/>
              <a:gd name="connsiteX5" fmla="*/ 0 w 2520280"/>
              <a:gd name="connsiteY5" fmla="*/ 0 h 1872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sz="253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Technical Details</a:t>
            </a:r>
            <a:endParaRPr lang="zh-CN" altLang="en-US" sz="253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4" name="MH_Number_3"/>
          <p:cNvSpPr/>
          <p:nvPr>
            <p:custDataLst>
              <p:tags r:id="rId6"/>
            </p:custDataLst>
          </p:nvPr>
        </p:nvSpPr>
        <p:spPr>
          <a:xfrm>
            <a:off x="1964879" y="3555157"/>
            <a:ext cx="379667" cy="379667"/>
          </a:xfrm>
          <a:prstGeom prst="ellipse">
            <a:avLst/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zh-CN" sz="2109" b="1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3</a:t>
            </a:r>
            <a:endParaRPr lang="zh-CN" altLang="en-US" sz="2109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25" name="MH_Entry_3"/>
          <p:cNvSpPr/>
          <p:nvPr>
            <p:custDataLst>
              <p:tags r:id="rId7"/>
            </p:custDataLst>
          </p:nvPr>
        </p:nvSpPr>
        <p:spPr>
          <a:xfrm>
            <a:off x="2603612" y="3538883"/>
            <a:ext cx="3525386" cy="456343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0 w 2520280"/>
              <a:gd name="connsiteY7" fmla="*/ 0 h 1872208"/>
              <a:gd name="connsiteX0" fmla="*/ 0 w 2520280"/>
              <a:gd name="connsiteY0" fmla="*/ 1872208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0 h 1872208"/>
              <a:gd name="connsiteX5" fmla="*/ 2520280 w 2520280"/>
              <a:gd name="connsiteY5" fmla="*/ 0 h 1872208"/>
              <a:gd name="connsiteX6" fmla="*/ 0 w 2520280"/>
              <a:gd name="connsiteY6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2520280 w 2520280"/>
              <a:gd name="connsiteY4" fmla="*/ 0 h 1872208"/>
              <a:gd name="connsiteX5" fmla="*/ 0 w 2520280"/>
              <a:gd name="connsiteY5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34255 w 2520280"/>
              <a:gd name="connsiteY4" fmla="*/ 0 h 1872208"/>
              <a:gd name="connsiteX5" fmla="*/ 0 w 2520280"/>
              <a:gd name="connsiteY5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917 w 2520280"/>
              <a:gd name="connsiteY4" fmla="*/ 6036 h 1872208"/>
              <a:gd name="connsiteX5" fmla="*/ 0 w 2520280"/>
              <a:gd name="connsiteY5" fmla="*/ 0 h 1872208"/>
              <a:gd name="connsiteX0" fmla="*/ 0 w 2520280"/>
              <a:gd name="connsiteY0" fmla="*/ 1890314 h 1890314"/>
              <a:gd name="connsiteX1" fmla="*/ 2520280 w 2520280"/>
              <a:gd name="connsiteY1" fmla="*/ 1890314 h 1890314"/>
              <a:gd name="connsiteX2" fmla="*/ 0 w 2520280"/>
              <a:gd name="connsiteY2" fmla="*/ 1890314 h 1890314"/>
              <a:gd name="connsiteX3" fmla="*/ 0 w 2520280"/>
              <a:gd name="connsiteY3" fmla="*/ 18106 h 1890314"/>
              <a:gd name="connsiteX4" fmla="*/ 53304 w 2520280"/>
              <a:gd name="connsiteY4" fmla="*/ 0 h 1890314"/>
              <a:gd name="connsiteX5" fmla="*/ 0 w 2520280"/>
              <a:gd name="connsiteY5" fmla="*/ 18106 h 1890314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916 w 2520280"/>
              <a:gd name="connsiteY4" fmla="*/ 0 h 1872208"/>
              <a:gd name="connsiteX5" fmla="*/ 0 w 2520280"/>
              <a:gd name="connsiteY5" fmla="*/ 0 h 1872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sz="253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Application</a:t>
            </a:r>
            <a:endParaRPr lang="zh-CN" altLang="en-US" sz="253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6" name="MH_Number_4"/>
          <p:cNvSpPr/>
          <p:nvPr>
            <p:custDataLst>
              <p:tags r:id="rId8"/>
            </p:custDataLst>
          </p:nvPr>
        </p:nvSpPr>
        <p:spPr>
          <a:xfrm>
            <a:off x="1964879" y="4424673"/>
            <a:ext cx="379667" cy="379667"/>
          </a:xfrm>
          <a:prstGeom prst="ellipse">
            <a:avLst/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zh-CN" sz="2109" b="1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4</a:t>
            </a:r>
            <a:endParaRPr lang="zh-CN" altLang="en-US" sz="2109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27" name="MH_Entry_4"/>
          <p:cNvSpPr/>
          <p:nvPr>
            <p:custDataLst>
              <p:tags r:id="rId9"/>
            </p:custDataLst>
          </p:nvPr>
        </p:nvSpPr>
        <p:spPr>
          <a:xfrm>
            <a:off x="2603612" y="4443723"/>
            <a:ext cx="3525386" cy="456343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0 w 2520280"/>
              <a:gd name="connsiteY7" fmla="*/ 0 h 1872208"/>
              <a:gd name="connsiteX0" fmla="*/ 0 w 2520280"/>
              <a:gd name="connsiteY0" fmla="*/ 1872208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0 h 1872208"/>
              <a:gd name="connsiteX5" fmla="*/ 2520280 w 2520280"/>
              <a:gd name="connsiteY5" fmla="*/ 0 h 1872208"/>
              <a:gd name="connsiteX6" fmla="*/ 0 w 2520280"/>
              <a:gd name="connsiteY6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2520280 w 2520280"/>
              <a:gd name="connsiteY4" fmla="*/ 0 h 1872208"/>
              <a:gd name="connsiteX5" fmla="*/ 0 w 2520280"/>
              <a:gd name="connsiteY5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34255 w 2520280"/>
              <a:gd name="connsiteY4" fmla="*/ 0 h 1872208"/>
              <a:gd name="connsiteX5" fmla="*/ 0 w 2520280"/>
              <a:gd name="connsiteY5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917 w 2520280"/>
              <a:gd name="connsiteY4" fmla="*/ 6036 h 1872208"/>
              <a:gd name="connsiteX5" fmla="*/ 0 w 2520280"/>
              <a:gd name="connsiteY5" fmla="*/ 0 h 1872208"/>
              <a:gd name="connsiteX0" fmla="*/ 0 w 2520280"/>
              <a:gd name="connsiteY0" fmla="*/ 1890314 h 1890314"/>
              <a:gd name="connsiteX1" fmla="*/ 2520280 w 2520280"/>
              <a:gd name="connsiteY1" fmla="*/ 1890314 h 1890314"/>
              <a:gd name="connsiteX2" fmla="*/ 0 w 2520280"/>
              <a:gd name="connsiteY2" fmla="*/ 1890314 h 1890314"/>
              <a:gd name="connsiteX3" fmla="*/ 0 w 2520280"/>
              <a:gd name="connsiteY3" fmla="*/ 18106 h 1890314"/>
              <a:gd name="connsiteX4" fmla="*/ 53304 w 2520280"/>
              <a:gd name="connsiteY4" fmla="*/ 0 h 1890314"/>
              <a:gd name="connsiteX5" fmla="*/ 0 w 2520280"/>
              <a:gd name="connsiteY5" fmla="*/ 18106 h 1890314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916 w 2520280"/>
              <a:gd name="connsiteY4" fmla="*/ 0 h 1872208"/>
              <a:gd name="connsiteX5" fmla="*/ 0 w 2520280"/>
              <a:gd name="connsiteY5" fmla="*/ 0 h 1872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sz="253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Conclusion</a:t>
            </a:r>
            <a:endParaRPr lang="zh-CN" altLang="en-US" sz="253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6" name="Freeform 6"/>
          <p:cNvSpPr>
            <a:spLocks/>
          </p:cNvSpPr>
          <p:nvPr/>
        </p:nvSpPr>
        <p:spPr bwMode="auto">
          <a:xfrm>
            <a:off x="0" y="4091804"/>
            <a:ext cx="5265494" cy="3140846"/>
          </a:xfrm>
          <a:custGeom>
            <a:avLst/>
            <a:gdLst>
              <a:gd name="T0" fmla="*/ 0 w 2348"/>
              <a:gd name="T1" fmla="*/ 0 h 1407"/>
              <a:gd name="T2" fmla="*/ 2348 w 2348"/>
              <a:gd name="T3" fmla="*/ 1407 h 1407"/>
              <a:gd name="T4" fmla="*/ 0 w 2348"/>
              <a:gd name="T5" fmla="*/ 1407 h 1407"/>
              <a:gd name="T6" fmla="*/ 0 w 2348"/>
              <a:gd name="T7" fmla="*/ 0 h 14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348" h="1407">
                <a:moveTo>
                  <a:pt x="0" y="0"/>
                </a:moveTo>
                <a:lnTo>
                  <a:pt x="2348" y="1407"/>
                </a:lnTo>
                <a:lnTo>
                  <a:pt x="0" y="140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8580" tIns="64290" rIns="128580" bIns="6429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" name="Freeform 7"/>
          <p:cNvSpPr>
            <a:spLocks/>
          </p:cNvSpPr>
          <p:nvPr/>
        </p:nvSpPr>
        <p:spPr bwMode="auto">
          <a:xfrm>
            <a:off x="2984828" y="4640949"/>
            <a:ext cx="9873922" cy="2591700"/>
          </a:xfrm>
          <a:custGeom>
            <a:avLst/>
            <a:gdLst>
              <a:gd name="T0" fmla="*/ 4403 w 4403"/>
              <a:gd name="T1" fmla="*/ 0 h 1161"/>
              <a:gd name="T2" fmla="*/ 4403 w 4403"/>
              <a:gd name="T3" fmla="*/ 1161 h 1161"/>
              <a:gd name="T4" fmla="*/ 0 w 4403"/>
              <a:gd name="T5" fmla="*/ 1161 h 1161"/>
              <a:gd name="T6" fmla="*/ 4403 w 4403"/>
              <a:gd name="T7" fmla="*/ 0 h 11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403" h="1161">
                <a:moveTo>
                  <a:pt x="4403" y="0"/>
                </a:moveTo>
                <a:lnTo>
                  <a:pt x="4403" y="1161"/>
                </a:lnTo>
                <a:lnTo>
                  <a:pt x="0" y="1161"/>
                </a:lnTo>
                <a:lnTo>
                  <a:pt x="4403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8580" tIns="64290" rIns="128580" bIns="6429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" name="箭头: 右 7">
            <a:extLst>
              <a:ext uri="{FF2B5EF4-FFF2-40B4-BE49-F238E27FC236}">
                <a16:creationId xmlns:a16="http://schemas.microsoft.com/office/drawing/2014/main" id="{2D1B121F-1D63-45F4-A5C8-D2CA2BB08745}"/>
              </a:ext>
            </a:extLst>
          </p:cNvPr>
          <p:cNvSpPr/>
          <p:nvPr/>
        </p:nvSpPr>
        <p:spPr>
          <a:xfrm>
            <a:off x="1316807" y="2655926"/>
            <a:ext cx="458054" cy="4563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48015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Text Box 3"/>
          <p:cNvSpPr>
            <a:spLocks noChangeArrowheads="1"/>
          </p:cNvSpPr>
          <p:nvPr/>
        </p:nvSpPr>
        <p:spPr bwMode="auto">
          <a:xfrm>
            <a:off x="658258" y="3182858"/>
            <a:ext cx="6411306" cy="15350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algn="r"/>
            <a:r>
              <a:rPr lang="en-US" sz="3375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N</a:t>
            </a:r>
            <a:r>
              <a:rPr lang="en-US" altLang="zh-CN" sz="3375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ick’s Explorer</a:t>
            </a:r>
            <a:endParaRPr lang="en-US" sz="3375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algn="r"/>
            <a:r>
              <a:rPr lang="en-US" altLang="zh-CN" sz="6000" b="1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Technical Details</a:t>
            </a:r>
            <a:endParaRPr lang="zh-CN" altLang="en-US" sz="6000" b="1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124" name="矩形 10"/>
          <p:cNvSpPr>
            <a:spLocks noChangeArrowheads="1"/>
          </p:cNvSpPr>
          <p:nvPr/>
        </p:nvSpPr>
        <p:spPr bwMode="auto">
          <a:xfrm>
            <a:off x="3928961" y="2506360"/>
            <a:ext cx="3140603" cy="4004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r"/>
            <a:r>
              <a:rPr lang="en-US" sz="2002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Glasgow College, UESTC</a:t>
            </a:r>
            <a:endParaRPr lang="zh-CN" altLang="en-US" sz="2002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125" name="直接连接符 11"/>
          <p:cNvSpPr>
            <a:spLocks noChangeShapeType="1"/>
          </p:cNvSpPr>
          <p:nvPr/>
        </p:nvSpPr>
        <p:spPr bwMode="auto">
          <a:xfrm>
            <a:off x="1564714" y="2943331"/>
            <a:ext cx="5504850" cy="1675"/>
          </a:xfrm>
          <a:prstGeom prst="line">
            <a:avLst/>
          </a:prstGeom>
          <a:noFill/>
          <a:ln w="6350" cap="flat" cmpd="sng">
            <a:solidFill>
              <a:schemeClr val="accent1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2002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" name="Text Box 3"/>
          <p:cNvSpPr>
            <a:spLocks noChangeArrowheads="1"/>
          </p:cNvSpPr>
          <p:nvPr/>
        </p:nvSpPr>
        <p:spPr bwMode="auto">
          <a:xfrm>
            <a:off x="7293470" y="1614088"/>
            <a:ext cx="3366627" cy="377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r>
              <a:rPr lang="en-US" sz="23900" dirty="0">
                <a:solidFill>
                  <a:schemeClr val="accent2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02</a:t>
            </a:r>
            <a:endParaRPr lang="zh-CN" altLang="en-US" sz="23900" b="1" dirty="0">
              <a:solidFill>
                <a:schemeClr val="accent2"/>
              </a:solidFill>
              <a:latin typeface="Impact" panose="020B080603090205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" name="Freeform 6"/>
          <p:cNvSpPr>
            <a:spLocks/>
          </p:cNvSpPr>
          <p:nvPr/>
        </p:nvSpPr>
        <p:spPr bwMode="auto">
          <a:xfrm>
            <a:off x="0" y="4091804"/>
            <a:ext cx="5265494" cy="3140846"/>
          </a:xfrm>
          <a:custGeom>
            <a:avLst/>
            <a:gdLst>
              <a:gd name="T0" fmla="*/ 0 w 2348"/>
              <a:gd name="T1" fmla="*/ 0 h 1407"/>
              <a:gd name="T2" fmla="*/ 2348 w 2348"/>
              <a:gd name="T3" fmla="*/ 1407 h 1407"/>
              <a:gd name="T4" fmla="*/ 0 w 2348"/>
              <a:gd name="T5" fmla="*/ 1407 h 1407"/>
              <a:gd name="T6" fmla="*/ 0 w 2348"/>
              <a:gd name="T7" fmla="*/ 0 h 14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348" h="1407">
                <a:moveTo>
                  <a:pt x="0" y="0"/>
                </a:moveTo>
                <a:lnTo>
                  <a:pt x="2348" y="1407"/>
                </a:lnTo>
                <a:lnTo>
                  <a:pt x="0" y="140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8580" tIns="64290" rIns="128580" bIns="6429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" name="Freeform 7"/>
          <p:cNvSpPr>
            <a:spLocks/>
          </p:cNvSpPr>
          <p:nvPr/>
        </p:nvSpPr>
        <p:spPr bwMode="auto">
          <a:xfrm>
            <a:off x="2984828" y="4640949"/>
            <a:ext cx="9873922" cy="2591700"/>
          </a:xfrm>
          <a:custGeom>
            <a:avLst/>
            <a:gdLst>
              <a:gd name="T0" fmla="*/ 4403 w 4403"/>
              <a:gd name="T1" fmla="*/ 0 h 1161"/>
              <a:gd name="T2" fmla="*/ 4403 w 4403"/>
              <a:gd name="T3" fmla="*/ 1161 h 1161"/>
              <a:gd name="T4" fmla="*/ 0 w 4403"/>
              <a:gd name="T5" fmla="*/ 1161 h 1161"/>
              <a:gd name="T6" fmla="*/ 4403 w 4403"/>
              <a:gd name="T7" fmla="*/ 0 h 11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403" h="1161">
                <a:moveTo>
                  <a:pt x="4403" y="0"/>
                </a:moveTo>
                <a:lnTo>
                  <a:pt x="4403" y="1161"/>
                </a:lnTo>
                <a:lnTo>
                  <a:pt x="0" y="1161"/>
                </a:lnTo>
                <a:lnTo>
                  <a:pt x="4403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8580" tIns="64290" rIns="128580" bIns="6429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092FA8C6-CBA7-40BF-8E42-3D1EBED0AAC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50455" y="-206185"/>
            <a:ext cx="10370298" cy="7645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0860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3" grpId="0"/>
      <p:bldP spid="5124" grpId="0"/>
      <p:bldP spid="5125" grpId="0" animBg="1"/>
      <p:bldP spid="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/>
          <p:cNvSpPr/>
          <p:nvPr/>
        </p:nvSpPr>
        <p:spPr>
          <a:xfrm>
            <a:off x="354" y="228285"/>
            <a:ext cx="225016" cy="5866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4" tIns="48217" rIns="96434" bIns="48217" rtlCol="0" anchor="ctr"/>
          <a:lstStyle/>
          <a:p>
            <a:pPr algn="ctr" defTabSz="964278"/>
            <a:endParaRPr lang="zh-CN" altLang="en-US" sz="1969">
              <a:solidFill>
                <a:srgbClr val="E7E6E6">
                  <a:lumMod val="50000"/>
                </a:srgbClr>
              </a:solidFill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392023" y="266575"/>
            <a:ext cx="2972993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64278"/>
            <a:r>
              <a:rPr lang="en-US" altLang="zh-CN" sz="2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02  Technical Details</a:t>
            </a:r>
            <a:endParaRPr lang="zh-CN" altLang="en-US" sz="2400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392023" y="635907"/>
            <a:ext cx="564257" cy="3385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64278"/>
            <a:r>
              <a:rPr lang="en-US" altLang="zh-CN" sz="11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Contents</a:t>
            </a:r>
          </a:p>
          <a:p>
            <a:pPr defTabSz="964278"/>
            <a:endParaRPr lang="zh-CN" altLang="en-US" sz="11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+mn-lt"/>
            </a:endParaRPr>
          </a:p>
        </p:txBody>
      </p:sp>
      <p:sp>
        <p:nvSpPr>
          <p:cNvPr id="6" name="Text Box 3">
            <a:extLst>
              <a:ext uri="{FF2B5EF4-FFF2-40B4-BE49-F238E27FC236}">
                <a16:creationId xmlns:a16="http://schemas.microsoft.com/office/drawing/2014/main" id="{383444CA-1097-43F6-A944-32BBABF1F2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55421" y="814933"/>
            <a:ext cx="6411306" cy="15350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algn="r"/>
            <a:r>
              <a:rPr lang="en-US" sz="3375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N</a:t>
            </a:r>
            <a:r>
              <a:rPr lang="en-US" altLang="zh-CN" sz="3375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ick’s Explorer</a:t>
            </a:r>
            <a:endParaRPr lang="en-US" sz="3375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algn="r"/>
            <a:r>
              <a:rPr lang="en-US" altLang="zh-CN" sz="6000" b="1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Technical Details</a:t>
            </a:r>
            <a:endParaRPr lang="zh-CN" altLang="en-US" sz="6000" b="1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236BF1E-FAF2-44E0-98AB-194531B4E868}"/>
              </a:ext>
            </a:extLst>
          </p:cNvPr>
          <p:cNvSpPr/>
          <p:nvPr/>
        </p:nvSpPr>
        <p:spPr>
          <a:xfrm>
            <a:off x="2108895" y="2675301"/>
            <a:ext cx="663605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3200" b="1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2.1  Omnidirectional Movement</a:t>
            </a:r>
            <a:endParaRPr lang="zh-CN" altLang="en-US" sz="3200" b="1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517E443-AEC2-4186-A3F2-8DDDD61CD6F8}"/>
              </a:ext>
            </a:extLst>
          </p:cNvPr>
          <p:cNvSpPr/>
          <p:nvPr/>
        </p:nvSpPr>
        <p:spPr>
          <a:xfrm>
            <a:off x="1604839" y="4471710"/>
            <a:ext cx="496855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3200" b="1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2.2  Remote Control</a:t>
            </a:r>
            <a:endParaRPr lang="zh-CN" altLang="en-US" sz="3200" b="1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D1C3528-651D-4476-8BAD-32F0547B6FB4}"/>
              </a:ext>
            </a:extLst>
          </p:cNvPr>
          <p:cNvSpPr/>
          <p:nvPr/>
        </p:nvSpPr>
        <p:spPr>
          <a:xfrm>
            <a:off x="2002042" y="6199902"/>
            <a:ext cx="541513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3200" b="1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2.3  Image Transmission</a:t>
            </a:r>
            <a:endParaRPr lang="zh-CN" altLang="en-US" sz="3200" b="1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EB0DE5D8-77F5-4FB8-9B07-779A3D1B4D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1166" y="2444322"/>
            <a:ext cx="1163851" cy="1195564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2C060EB7-4968-40D8-B3BF-26C5839D52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6593" y="5855735"/>
            <a:ext cx="1132996" cy="1020717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342A9560-F87C-40C5-98FE-63EC2CE36E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120" y="4185521"/>
            <a:ext cx="1807890" cy="1132805"/>
          </a:xfrm>
          <a:prstGeom prst="rect">
            <a:avLst/>
          </a:prstGeom>
        </p:spPr>
      </p:pic>
      <p:sp>
        <p:nvSpPr>
          <p:cNvPr id="14" name="直接连接符 11">
            <a:extLst>
              <a:ext uri="{FF2B5EF4-FFF2-40B4-BE49-F238E27FC236}">
                <a16:creationId xmlns:a16="http://schemas.microsoft.com/office/drawing/2014/main" id="{32A3DDE9-56BA-4F46-8A68-6AB777A78F1E}"/>
              </a:ext>
            </a:extLst>
          </p:cNvPr>
          <p:cNvSpPr>
            <a:spLocks noChangeShapeType="1"/>
          </p:cNvSpPr>
          <p:nvPr/>
        </p:nvSpPr>
        <p:spPr bwMode="auto">
          <a:xfrm>
            <a:off x="1532831" y="2275768"/>
            <a:ext cx="11449272" cy="0"/>
          </a:xfrm>
          <a:prstGeom prst="line">
            <a:avLst/>
          </a:prstGeom>
          <a:noFill/>
          <a:ln w="6350" cap="flat" cmpd="sng">
            <a:solidFill>
              <a:schemeClr val="tx2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2002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12637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F324ADE0-D126-4B21-9653-574147B4820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799" y="7645"/>
            <a:ext cx="12925992" cy="9529082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-92001" y="6044271"/>
            <a:ext cx="5173532" cy="87164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259"/>
          <p:cNvSpPr>
            <a:spLocks noChangeArrowheads="1"/>
          </p:cNvSpPr>
          <p:nvPr/>
        </p:nvSpPr>
        <p:spPr bwMode="auto">
          <a:xfrm>
            <a:off x="4989215" y="1384353"/>
            <a:ext cx="2880319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endParaRPr lang="zh-CN" altLang="en-US" sz="9600" b="1" cap="all" dirty="0">
              <a:solidFill>
                <a:schemeClr val="accent1"/>
              </a:solidFill>
              <a:latin typeface="Agency FB" panose="020B0503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AA25856F-CCBF-4056-911C-20B43168AA60}"/>
              </a:ext>
            </a:extLst>
          </p:cNvPr>
          <p:cNvSpPr/>
          <p:nvPr/>
        </p:nvSpPr>
        <p:spPr>
          <a:xfrm>
            <a:off x="-51345" y="6038755"/>
            <a:ext cx="517353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5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Nick’s   Explorer</a:t>
            </a:r>
            <a:endParaRPr lang="zh-CN" altLang="en-US" sz="5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14935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直接连接符 11">
            <a:extLst>
              <a:ext uri="{FF2B5EF4-FFF2-40B4-BE49-F238E27FC236}">
                <a16:creationId xmlns:a16="http://schemas.microsoft.com/office/drawing/2014/main" id="{8C34E024-8431-4C40-92BE-462AFBCE0515}"/>
              </a:ext>
            </a:extLst>
          </p:cNvPr>
          <p:cNvSpPr>
            <a:spLocks noChangeShapeType="1"/>
          </p:cNvSpPr>
          <p:nvPr/>
        </p:nvSpPr>
        <p:spPr bwMode="auto">
          <a:xfrm>
            <a:off x="1316807" y="3568771"/>
            <a:ext cx="10153128" cy="0"/>
          </a:xfrm>
          <a:prstGeom prst="line">
            <a:avLst/>
          </a:prstGeom>
          <a:noFill/>
          <a:ln w="6350" cap="flat" cmpd="sng">
            <a:solidFill>
              <a:schemeClr val="tx2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2002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354" y="228285"/>
            <a:ext cx="225016" cy="5866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4" tIns="48217" rIns="96434" bIns="48217" rtlCol="0" anchor="ctr"/>
          <a:lstStyle/>
          <a:p>
            <a:pPr algn="ctr" defTabSz="964278"/>
            <a:endParaRPr lang="zh-CN" altLang="en-US" sz="1969">
              <a:solidFill>
                <a:srgbClr val="E7E6E6">
                  <a:lumMod val="50000"/>
                </a:srgbClr>
              </a:solidFill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392023" y="266575"/>
            <a:ext cx="2972993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64278"/>
            <a:r>
              <a:rPr lang="en-US" altLang="zh-CN" sz="2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02  Technical Details</a:t>
            </a:r>
            <a:endParaRPr lang="zh-CN" altLang="en-US" sz="2400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392023" y="635907"/>
            <a:ext cx="1949252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64278"/>
            <a:r>
              <a:rPr lang="en-US" altLang="zh-CN" sz="11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2.1  Omnidirectional Movement</a:t>
            </a:r>
            <a:endParaRPr lang="zh-CN" altLang="en-US" sz="11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+mn-lt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CB5319E-B05E-4A2D-9910-3D5F43EFBD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2610" y="2372372"/>
            <a:ext cx="2574738" cy="214791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7388E75-E078-44BD-A8FF-45AFC37D0D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2513" y="1960141"/>
            <a:ext cx="2405338" cy="247087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D5616E9-2EBB-4194-8F5B-DD5D15EB20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711" y="2752229"/>
            <a:ext cx="1884735" cy="1647248"/>
          </a:xfrm>
          <a:prstGeom prst="rect">
            <a:avLst/>
          </a:prstGeom>
        </p:spPr>
      </p:pic>
      <p:sp>
        <p:nvSpPr>
          <p:cNvPr id="11" name="箭头: 右 10">
            <a:extLst>
              <a:ext uri="{FF2B5EF4-FFF2-40B4-BE49-F238E27FC236}">
                <a16:creationId xmlns:a16="http://schemas.microsoft.com/office/drawing/2014/main" id="{6047C83F-6E4B-46B4-AB0F-98B29B84BD3A}"/>
              </a:ext>
            </a:extLst>
          </p:cNvPr>
          <p:cNvSpPr/>
          <p:nvPr/>
        </p:nvSpPr>
        <p:spPr>
          <a:xfrm>
            <a:off x="3044999" y="4768453"/>
            <a:ext cx="924406" cy="4571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箭头: 右 11">
            <a:extLst>
              <a:ext uri="{FF2B5EF4-FFF2-40B4-BE49-F238E27FC236}">
                <a16:creationId xmlns:a16="http://schemas.microsoft.com/office/drawing/2014/main" id="{78D77976-8800-42F0-B6EE-74DD19EBDA03}"/>
              </a:ext>
            </a:extLst>
          </p:cNvPr>
          <p:cNvSpPr/>
          <p:nvPr/>
        </p:nvSpPr>
        <p:spPr>
          <a:xfrm>
            <a:off x="8301583" y="4834228"/>
            <a:ext cx="924406" cy="4571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66">
            <a:extLst>
              <a:ext uri="{FF2B5EF4-FFF2-40B4-BE49-F238E27FC236}">
                <a16:creationId xmlns:a16="http://schemas.microsoft.com/office/drawing/2014/main" id="{CA5704D7-127F-4CC5-93F6-971BEE6E74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4759" y="4738836"/>
            <a:ext cx="140420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400" dirty="0">
                <a:solidFill>
                  <a:schemeClr val="accent1">
                    <a:lumMod val="75000"/>
                  </a:schemeClr>
                </a:solidFill>
                <a:ea typeface="微软雅黑" panose="020B0503020204020204" pitchFamily="34" charset="-122"/>
              </a:rPr>
              <a:t>Mbed</a:t>
            </a:r>
            <a:endParaRPr lang="zh-CN" altLang="en-US" sz="2400" dirty="0">
              <a:solidFill>
                <a:schemeClr val="accent1">
                  <a:lumMod val="75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4CF1FD5-B134-4EF9-B5B8-7FFDE0B740C6}"/>
              </a:ext>
            </a:extLst>
          </p:cNvPr>
          <p:cNvSpPr/>
          <p:nvPr/>
        </p:nvSpPr>
        <p:spPr>
          <a:xfrm>
            <a:off x="5121656" y="4759663"/>
            <a:ext cx="212429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/>
            <a:r>
              <a:rPr lang="en-US" altLang="zh-CN" sz="2400" dirty="0">
                <a:solidFill>
                  <a:schemeClr val="accent1">
                    <a:lumMod val="75000"/>
                  </a:schemeClr>
                </a:solidFill>
                <a:ea typeface="微软雅黑" panose="020B0503020204020204" pitchFamily="34" charset="-122"/>
              </a:rPr>
              <a:t>L298N modules</a:t>
            </a:r>
            <a:endParaRPr lang="zh-CN" altLang="en-US" sz="2400" dirty="0">
              <a:solidFill>
                <a:schemeClr val="accent1">
                  <a:lumMod val="75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2B67CA42-9650-4F75-9C4B-6664FAB3F38B}"/>
              </a:ext>
            </a:extLst>
          </p:cNvPr>
          <p:cNvSpPr/>
          <p:nvPr/>
        </p:nvSpPr>
        <p:spPr>
          <a:xfrm>
            <a:off x="9982022" y="4786718"/>
            <a:ext cx="23285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/>
            <a:r>
              <a:rPr lang="en-US" altLang="zh-CN" sz="2400" dirty="0">
                <a:solidFill>
                  <a:schemeClr val="accent1">
                    <a:lumMod val="75000"/>
                  </a:schemeClr>
                </a:solidFill>
                <a:ea typeface="微软雅黑" panose="020B0503020204020204" pitchFamily="34" charset="-122"/>
              </a:rPr>
              <a:t>Mecanum Wheel</a:t>
            </a:r>
            <a:endParaRPr lang="zh-CN" altLang="en-US" sz="2400" dirty="0">
              <a:solidFill>
                <a:schemeClr val="accent1">
                  <a:lumMod val="75000"/>
                </a:schemeClr>
              </a:solidFill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022139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/>
          <p:cNvSpPr/>
          <p:nvPr/>
        </p:nvSpPr>
        <p:spPr>
          <a:xfrm>
            <a:off x="354" y="228285"/>
            <a:ext cx="225016" cy="5866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4" tIns="48217" rIns="96434" bIns="48217" rtlCol="0" anchor="ctr"/>
          <a:lstStyle/>
          <a:p>
            <a:pPr algn="ctr" defTabSz="964278"/>
            <a:endParaRPr lang="zh-CN" altLang="en-US" sz="1969">
              <a:solidFill>
                <a:srgbClr val="E7E6E6">
                  <a:lumMod val="50000"/>
                </a:srgbClr>
              </a:solidFill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392023" y="266575"/>
            <a:ext cx="2972993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64278"/>
            <a:r>
              <a:rPr lang="en-US" altLang="zh-CN" sz="2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02  Technical Details</a:t>
            </a:r>
            <a:endParaRPr lang="zh-CN" altLang="en-US" sz="2400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392023" y="635907"/>
            <a:ext cx="1949252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64278"/>
            <a:r>
              <a:rPr lang="en-US" altLang="zh-CN" sz="11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2.1  Omnidirectional Movement</a:t>
            </a:r>
            <a:endParaRPr lang="zh-CN" altLang="en-US" sz="11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+mn-lt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93AE32C-85CB-4992-B79F-27E5B929B0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2791" y="2098697"/>
            <a:ext cx="3686814" cy="322225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1CE8B694-A08C-4C91-ACDC-5FB1252AA7B0}"/>
              </a:ext>
            </a:extLst>
          </p:cNvPr>
          <p:cNvSpPr/>
          <p:nvPr/>
        </p:nvSpPr>
        <p:spPr>
          <a:xfrm>
            <a:off x="5133231" y="1133520"/>
            <a:ext cx="590465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dirty="0">
                <a:solidFill>
                  <a:schemeClr val="accent1">
                    <a:lumMod val="75000"/>
                  </a:schemeClr>
                </a:solidFill>
                <a:ea typeface="微软雅黑" panose="020B0503020204020204" pitchFamily="34" charset="-122"/>
              </a:rPr>
              <a:t>·  Controlled directly by Arduino</a:t>
            </a:r>
            <a:endParaRPr lang="zh-CN" altLang="en-US" sz="3200" dirty="0">
              <a:solidFill>
                <a:schemeClr val="accent1">
                  <a:lumMod val="75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B204D96-A2DA-45B2-9F9A-C10CB2BA57F5}"/>
              </a:ext>
            </a:extLst>
          </p:cNvPr>
          <p:cNvSpPr/>
          <p:nvPr/>
        </p:nvSpPr>
        <p:spPr>
          <a:xfrm>
            <a:off x="5205239" y="2536205"/>
            <a:ext cx="583264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dirty="0">
                <a:solidFill>
                  <a:schemeClr val="accent1">
                    <a:lumMod val="75000"/>
                  </a:schemeClr>
                </a:solidFill>
                <a:ea typeface="微软雅黑" panose="020B0503020204020204" pitchFamily="34" charset="-122"/>
              </a:rPr>
              <a:t>·  Output to L298N modules</a:t>
            </a:r>
            <a:endParaRPr lang="zh-CN" altLang="en-US" sz="3200" dirty="0">
              <a:solidFill>
                <a:schemeClr val="accent1">
                  <a:lumMod val="75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AAA7538A-D28B-466C-9E83-F400CB58059D}"/>
              </a:ext>
            </a:extLst>
          </p:cNvPr>
          <p:cNvSpPr/>
          <p:nvPr/>
        </p:nvSpPr>
        <p:spPr>
          <a:xfrm>
            <a:off x="5205239" y="3754317"/>
            <a:ext cx="741682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dirty="0">
                <a:solidFill>
                  <a:schemeClr val="accent1">
                    <a:lumMod val="75000"/>
                  </a:schemeClr>
                </a:solidFill>
                <a:ea typeface="微软雅黑" panose="020B0503020204020204" pitchFamily="34" charset="-122"/>
              </a:rPr>
              <a:t>·  Omnidirectional movements program</a:t>
            </a:r>
            <a:endParaRPr lang="zh-CN" altLang="en-US" sz="3200" dirty="0">
              <a:solidFill>
                <a:schemeClr val="accent1">
                  <a:lumMod val="75000"/>
                </a:schemeClr>
              </a:solidFill>
              <a:ea typeface="微软雅黑" panose="020B0503020204020204" pitchFamily="34" charset="-122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98142612-7AFF-4474-8756-90B1F0967C3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7807" y="2513161"/>
            <a:ext cx="969419" cy="808713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45AE29F4-B727-4E1F-8597-26B9043F82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51803" y="3698143"/>
            <a:ext cx="560784" cy="576064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428B4EC8-BD51-4137-9775-5FE821BC88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37887" y="956388"/>
            <a:ext cx="1192831" cy="939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4486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直接连接符 11">
            <a:extLst>
              <a:ext uri="{FF2B5EF4-FFF2-40B4-BE49-F238E27FC236}">
                <a16:creationId xmlns:a16="http://schemas.microsoft.com/office/drawing/2014/main" id="{81731814-AFC7-4EFD-B4A7-3B19CC7113F2}"/>
              </a:ext>
            </a:extLst>
          </p:cNvPr>
          <p:cNvSpPr>
            <a:spLocks noChangeShapeType="1"/>
          </p:cNvSpPr>
          <p:nvPr/>
        </p:nvSpPr>
        <p:spPr bwMode="auto">
          <a:xfrm>
            <a:off x="1316807" y="3568771"/>
            <a:ext cx="10153128" cy="0"/>
          </a:xfrm>
          <a:prstGeom prst="line">
            <a:avLst/>
          </a:prstGeom>
          <a:noFill/>
          <a:ln w="6350" cap="flat" cmpd="sng">
            <a:solidFill>
              <a:schemeClr val="tx2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2002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354" y="228285"/>
            <a:ext cx="225016" cy="5866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4" tIns="48217" rIns="96434" bIns="48217" rtlCol="0" anchor="ctr"/>
          <a:lstStyle/>
          <a:p>
            <a:pPr algn="ctr" defTabSz="964278"/>
            <a:endParaRPr lang="zh-CN" altLang="en-US" sz="1969">
              <a:solidFill>
                <a:srgbClr val="E7E6E6">
                  <a:lumMod val="50000"/>
                </a:srgbClr>
              </a:solidFill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392023" y="266575"/>
            <a:ext cx="2972993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64278"/>
            <a:r>
              <a:rPr lang="en-US" altLang="zh-CN" sz="2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02  Technical Details</a:t>
            </a:r>
            <a:endParaRPr lang="zh-CN" altLang="en-US" sz="2400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392023" y="635907"/>
            <a:ext cx="1949252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64278"/>
            <a:r>
              <a:rPr lang="en-US" altLang="zh-CN" sz="11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2.1  Omnidirectional Movement</a:t>
            </a:r>
            <a:endParaRPr lang="zh-CN" altLang="en-US" sz="11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+mn-lt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CB5319E-B05E-4A2D-9910-3D5F43EFBD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2610" y="2372372"/>
            <a:ext cx="2574738" cy="214791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7388E75-E078-44BD-A8FF-45AFC37D0D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2513" y="1960141"/>
            <a:ext cx="2405338" cy="247087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D5616E9-2EBB-4194-8F5B-DD5D15EB20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711" y="2752229"/>
            <a:ext cx="1884735" cy="1647248"/>
          </a:xfrm>
          <a:prstGeom prst="rect">
            <a:avLst/>
          </a:prstGeom>
        </p:spPr>
      </p:pic>
      <p:sp>
        <p:nvSpPr>
          <p:cNvPr id="11" name="箭头: 右 10">
            <a:extLst>
              <a:ext uri="{FF2B5EF4-FFF2-40B4-BE49-F238E27FC236}">
                <a16:creationId xmlns:a16="http://schemas.microsoft.com/office/drawing/2014/main" id="{6047C83F-6E4B-46B4-AB0F-98B29B84BD3A}"/>
              </a:ext>
            </a:extLst>
          </p:cNvPr>
          <p:cNvSpPr/>
          <p:nvPr/>
        </p:nvSpPr>
        <p:spPr>
          <a:xfrm>
            <a:off x="3044999" y="4768453"/>
            <a:ext cx="924406" cy="4571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箭头: 右 11">
            <a:extLst>
              <a:ext uri="{FF2B5EF4-FFF2-40B4-BE49-F238E27FC236}">
                <a16:creationId xmlns:a16="http://schemas.microsoft.com/office/drawing/2014/main" id="{78D77976-8800-42F0-B6EE-74DD19EBDA03}"/>
              </a:ext>
            </a:extLst>
          </p:cNvPr>
          <p:cNvSpPr/>
          <p:nvPr/>
        </p:nvSpPr>
        <p:spPr>
          <a:xfrm>
            <a:off x="8301583" y="4834228"/>
            <a:ext cx="924406" cy="4571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66">
            <a:extLst>
              <a:ext uri="{FF2B5EF4-FFF2-40B4-BE49-F238E27FC236}">
                <a16:creationId xmlns:a16="http://schemas.microsoft.com/office/drawing/2014/main" id="{CA5704D7-127F-4CC5-93F6-971BEE6E74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4759" y="4738836"/>
            <a:ext cx="140420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400" dirty="0">
                <a:solidFill>
                  <a:schemeClr val="accent1">
                    <a:lumMod val="75000"/>
                  </a:schemeClr>
                </a:solidFill>
                <a:ea typeface="微软雅黑" panose="020B0503020204020204" pitchFamily="34" charset="-122"/>
              </a:rPr>
              <a:t>Mbed</a:t>
            </a:r>
            <a:endParaRPr lang="zh-CN" altLang="en-US" sz="2400" dirty="0">
              <a:solidFill>
                <a:schemeClr val="accent1">
                  <a:lumMod val="75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4CF1FD5-B134-4EF9-B5B8-7FFDE0B740C6}"/>
              </a:ext>
            </a:extLst>
          </p:cNvPr>
          <p:cNvSpPr/>
          <p:nvPr/>
        </p:nvSpPr>
        <p:spPr>
          <a:xfrm>
            <a:off x="5121656" y="4759663"/>
            <a:ext cx="212429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/>
            <a:r>
              <a:rPr lang="en-US" altLang="zh-CN" sz="2400" dirty="0">
                <a:solidFill>
                  <a:schemeClr val="accent1">
                    <a:lumMod val="75000"/>
                  </a:schemeClr>
                </a:solidFill>
                <a:ea typeface="微软雅黑" panose="020B0503020204020204" pitchFamily="34" charset="-122"/>
              </a:rPr>
              <a:t>L298N modules</a:t>
            </a:r>
            <a:endParaRPr lang="zh-CN" altLang="en-US" sz="2400" dirty="0">
              <a:solidFill>
                <a:schemeClr val="accent1">
                  <a:lumMod val="75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2B67CA42-9650-4F75-9C4B-6664FAB3F38B}"/>
              </a:ext>
            </a:extLst>
          </p:cNvPr>
          <p:cNvSpPr/>
          <p:nvPr/>
        </p:nvSpPr>
        <p:spPr>
          <a:xfrm>
            <a:off x="9982022" y="4786718"/>
            <a:ext cx="23285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/>
            <a:r>
              <a:rPr lang="en-US" altLang="zh-CN" sz="2400" dirty="0">
                <a:solidFill>
                  <a:schemeClr val="accent1">
                    <a:lumMod val="75000"/>
                  </a:schemeClr>
                </a:solidFill>
                <a:ea typeface="微软雅黑" panose="020B0503020204020204" pitchFamily="34" charset="-122"/>
              </a:rPr>
              <a:t>Mecanum Wheel</a:t>
            </a:r>
            <a:endParaRPr lang="zh-CN" altLang="en-US" sz="2400" dirty="0">
              <a:solidFill>
                <a:schemeClr val="accent1">
                  <a:lumMod val="75000"/>
                </a:schemeClr>
              </a:solidFill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519511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>
            <a:extLst>
              <a:ext uri="{FF2B5EF4-FFF2-40B4-BE49-F238E27FC236}">
                <a16:creationId xmlns:a16="http://schemas.microsoft.com/office/drawing/2014/main" id="{2674323E-817C-4E05-9C9D-9924F619BF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4064" y="1665375"/>
            <a:ext cx="4045342" cy="3374724"/>
          </a:xfrm>
          <a:prstGeom prst="rect">
            <a:avLst/>
          </a:prstGeom>
        </p:spPr>
      </p:pic>
      <p:pic>
        <p:nvPicPr>
          <p:cNvPr id="47" name="图片 46">
            <a:extLst>
              <a:ext uri="{FF2B5EF4-FFF2-40B4-BE49-F238E27FC236}">
                <a16:creationId xmlns:a16="http://schemas.microsoft.com/office/drawing/2014/main" id="{54CAD6AE-FE9B-4535-9021-2FAD7086903B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2728" y="1312069"/>
            <a:ext cx="8273294" cy="4267777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矩形 24"/>
          <p:cNvSpPr/>
          <p:nvPr/>
        </p:nvSpPr>
        <p:spPr>
          <a:xfrm>
            <a:off x="354" y="228285"/>
            <a:ext cx="225016" cy="5866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4" tIns="48217" rIns="96434" bIns="48217" rtlCol="0" anchor="ctr"/>
          <a:lstStyle/>
          <a:p>
            <a:pPr algn="ctr" defTabSz="964278"/>
            <a:endParaRPr lang="zh-CN" altLang="en-US" sz="1969">
              <a:solidFill>
                <a:srgbClr val="E7E6E6">
                  <a:lumMod val="50000"/>
                </a:srgbClr>
              </a:solidFill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392023" y="266575"/>
            <a:ext cx="2972993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64278"/>
            <a:r>
              <a:rPr lang="en-US" altLang="zh-CN" sz="2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02  Technical Details</a:t>
            </a:r>
            <a:endParaRPr lang="zh-CN" altLang="en-US" sz="2400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392023" y="635907"/>
            <a:ext cx="1949252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64278"/>
            <a:r>
              <a:rPr lang="en-US" altLang="zh-CN" sz="11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2.1  Omnidirectional Movement</a:t>
            </a:r>
            <a:endParaRPr lang="zh-CN" altLang="en-US" sz="11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+mn-lt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666114A7-F5EF-4C25-951C-05C8023312F6}"/>
              </a:ext>
            </a:extLst>
          </p:cNvPr>
          <p:cNvSpPr/>
          <p:nvPr/>
        </p:nvSpPr>
        <p:spPr>
          <a:xfrm>
            <a:off x="3117007" y="5732379"/>
            <a:ext cx="194694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dirty="0">
                <a:solidFill>
                  <a:schemeClr val="accent1">
                    <a:lumMod val="75000"/>
                  </a:schemeClr>
                </a:solidFill>
                <a:ea typeface="微软雅黑" panose="020B0503020204020204" pitchFamily="34" charset="-122"/>
              </a:rPr>
              <a:t>H bridge</a:t>
            </a:r>
            <a:endParaRPr lang="zh-CN" altLang="en-US" sz="4000" dirty="0">
              <a:solidFill>
                <a:schemeClr val="accent1">
                  <a:lumMod val="75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12D8CC1-FEC1-49A7-B08F-A90E4D9388EF}"/>
              </a:ext>
            </a:extLst>
          </p:cNvPr>
          <p:cNvSpPr/>
          <p:nvPr/>
        </p:nvSpPr>
        <p:spPr>
          <a:xfrm>
            <a:off x="6718323" y="5732379"/>
            <a:ext cx="385682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dirty="0">
                <a:solidFill>
                  <a:schemeClr val="accent1">
                    <a:lumMod val="75000"/>
                  </a:schemeClr>
                </a:solidFill>
                <a:ea typeface="微软雅黑" panose="020B0503020204020204" pitchFamily="34" charset="-122"/>
              </a:rPr>
              <a:t>Interface diagram</a:t>
            </a:r>
            <a:endParaRPr lang="zh-CN" altLang="en-US" sz="4000" dirty="0">
              <a:solidFill>
                <a:schemeClr val="accent1">
                  <a:lumMod val="75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10" name="直接连接符 11">
            <a:extLst>
              <a:ext uri="{FF2B5EF4-FFF2-40B4-BE49-F238E27FC236}">
                <a16:creationId xmlns:a16="http://schemas.microsoft.com/office/drawing/2014/main" id="{A35FB9A2-A49B-4569-AACF-B88C8A2AEBB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069335" y="-128090"/>
            <a:ext cx="0" cy="7632848"/>
          </a:xfrm>
          <a:prstGeom prst="line">
            <a:avLst/>
          </a:prstGeom>
          <a:noFill/>
          <a:ln w="6350" cap="flat" cmpd="sng">
            <a:solidFill>
              <a:schemeClr val="tx2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2002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7462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直接连接符 11">
            <a:extLst>
              <a:ext uri="{FF2B5EF4-FFF2-40B4-BE49-F238E27FC236}">
                <a16:creationId xmlns:a16="http://schemas.microsoft.com/office/drawing/2014/main" id="{8735A777-646F-42CE-AA7A-A2A9917FCA8C}"/>
              </a:ext>
            </a:extLst>
          </p:cNvPr>
          <p:cNvSpPr>
            <a:spLocks noChangeShapeType="1"/>
          </p:cNvSpPr>
          <p:nvPr/>
        </p:nvSpPr>
        <p:spPr bwMode="auto">
          <a:xfrm>
            <a:off x="1316807" y="3568771"/>
            <a:ext cx="10153128" cy="0"/>
          </a:xfrm>
          <a:prstGeom prst="line">
            <a:avLst/>
          </a:prstGeom>
          <a:noFill/>
          <a:ln w="6350" cap="flat" cmpd="sng">
            <a:solidFill>
              <a:schemeClr val="tx2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2002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354" y="228285"/>
            <a:ext cx="225016" cy="5866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4" tIns="48217" rIns="96434" bIns="48217" rtlCol="0" anchor="ctr"/>
          <a:lstStyle/>
          <a:p>
            <a:pPr algn="ctr" defTabSz="964278"/>
            <a:endParaRPr lang="zh-CN" altLang="en-US" sz="1969">
              <a:solidFill>
                <a:srgbClr val="E7E6E6">
                  <a:lumMod val="50000"/>
                </a:srgbClr>
              </a:solidFill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392023" y="266575"/>
            <a:ext cx="2972993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64278"/>
            <a:r>
              <a:rPr lang="en-US" altLang="zh-CN" sz="2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02  Technical Details</a:t>
            </a:r>
            <a:endParaRPr lang="zh-CN" altLang="en-US" sz="2400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392023" y="635907"/>
            <a:ext cx="1949252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64278"/>
            <a:r>
              <a:rPr lang="en-US" altLang="zh-CN" sz="11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2.1  Omnidirectional Movement</a:t>
            </a:r>
            <a:endParaRPr lang="zh-CN" altLang="en-US" sz="11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+mn-lt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CB5319E-B05E-4A2D-9910-3D5F43EFBD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2610" y="2372372"/>
            <a:ext cx="2574738" cy="214791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7388E75-E078-44BD-A8FF-45AFC37D0D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2513" y="1960141"/>
            <a:ext cx="2405338" cy="247087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D5616E9-2EBB-4194-8F5B-DD5D15EB20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711" y="2752229"/>
            <a:ext cx="1884735" cy="1647248"/>
          </a:xfrm>
          <a:prstGeom prst="rect">
            <a:avLst/>
          </a:prstGeom>
        </p:spPr>
      </p:pic>
      <p:sp>
        <p:nvSpPr>
          <p:cNvPr id="11" name="箭头: 右 10">
            <a:extLst>
              <a:ext uri="{FF2B5EF4-FFF2-40B4-BE49-F238E27FC236}">
                <a16:creationId xmlns:a16="http://schemas.microsoft.com/office/drawing/2014/main" id="{6047C83F-6E4B-46B4-AB0F-98B29B84BD3A}"/>
              </a:ext>
            </a:extLst>
          </p:cNvPr>
          <p:cNvSpPr/>
          <p:nvPr/>
        </p:nvSpPr>
        <p:spPr>
          <a:xfrm>
            <a:off x="3044999" y="4768453"/>
            <a:ext cx="924406" cy="4571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箭头: 右 11">
            <a:extLst>
              <a:ext uri="{FF2B5EF4-FFF2-40B4-BE49-F238E27FC236}">
                <a16:creationId xmlns:a16="http://schemas.microsoft.com/office/drawing/2014/main" id="{78D77976-8800-42F0-B6EE-74DD19EBDA03}"/>
              </a:ext>
            </a:extLst>
          </p:cNvPr>
          <p:cNvSpPr/>
          <p:nvPr/>
        </p:nvSpPr>
        <p:spPr>
          <a:xfrm>
            <a:off x="8301583" y="4834228"/>
            <a:ext cx="924406" cy="4571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66">
            <a:extLst>
              <a:ext uri="{FF2B5EF4-FFF2-40B4-BE49-F238E27FC236}">
                <a16:creationId xmlns:a16="http://schemas.microsoft.com/office/drawing/2014/main" id="{CA5704D7-127F-4CC5-93F6-971BEE6E74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4759" y="4738836"/>
            <a:ext cx="140420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400" dirty="0">
                <a:solidFill>
                  <a:schemeClr val="accent1">
                    <a:lumMod val="75000"/>
                  </a:schemeClr>
                </a:solidFill>
                <a:ea typeface="微软雅黑" panose="020B0503020204020204" pitchFamily="34" charset="-122"/>
              </a:rPr>
              <a:t>Mbed</a:t>
            </a:r>
            <a:endParaRPr lang="zh-CN" altLang="en-US" sz="2400" dirty="0">
              <a:solidFill>
                <a:schemeClr val="accent1">
                  <a:lumMod val="75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4CF1FD5-B134-4EF9-B5B8-7FFDE0B740C6}"/>
              </a:ext>
            </a:extLst>
          </p:cNvPr>
          <p:cNvSpPr/>
          <p:nvPr/>
        </p:nvSpPr>
        <p:spPr>
          <a:xfrm>
            <a:off x="5121656" y="4759663"/>
            <a:ext cx="212429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/>
            <a:r>
              <a:rPr lang="en-US" altLang="zh-CN" sz="2400" dirty="0">
                <a:solidFill>
                  <a:schemeClr val="accent1">
                    <a:lumMod val="75000"/>
                  </a:schemeClr>
                </a:solidFill>
                <a:ea typeface="微软雅黑" panose="020B0503020204020204" pitchFamily="34" charset="-122"/>
              </a:rPr>
              <a:t>L298N modules</a:t>
            </a:r>
            <a:endParaRPr lang="zh-CN" altLang="en-US" sz="2400" dirty="0">
              <a:solidFill>
                <a:schemeClr val="accent1">
                  <a:lumMod val="75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2B67CA42-9650-4F75-9C4B-6664FAB3F38B}"/>
              </a:ext>
            </a:extLst>
          </p:cNvPr>
          <p:cNvSpPr/>
          <p:nvPr/>
        </p:nvSpPr>
        <p:spPr>
          <a:xfrm>
            <a:off x="9982022" y="4786718"/>
            <a:ext cx="23285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/>
            <a:r>
              <a:rPr lang="en-US" altLang="zh-CN" sz="2400" dirty="0">
                <a:solidFill>
                  <a:schemeClr val="accent1">
                    <a:lumMod val="75000"/>
                  </a:schemeClr>
                </a:solidFill>
                <a:ea typeface="微软雅黑" panose="020B0503020204020204" pitchFamily="34" charset="-122"/>
              </a:rPr>
              <a:t>Mecanum Wheel</a:t>
            </a:r>
            <a:endParaRPr lang="zh-CN" altLang="en-US" sz="2400" dirty="0">
              <a:solidFill>
                <a:schemeClr val="accent1">
                  <a:lumMod val="75000"/>
                </a:schemeClr>
              </a:solidFill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850734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/>
          <p:cNvSpPr/>
          <p:nvPr/>
        </p:nvSpPr>
        <p:spPr>
          <a:xfrm>
            <a:off x="354" y="228285"/>
            <a:ext cx="225016" cy="5866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4" tIns="48217" rIns="96434" bIns="48217" rtlCol="0" anchor="ctr"/>
          <a:lstStyle/>
          <a:p>
            <a:pPr algn="ctr" defTabSz="964278"/>
            <a:endParaRPr lang="zh-CN" altLang="en-US" sz="1969">
              <a:solidFill>
                <a:srgbClr val="E7E6E6">
                  <a:lumMod val="50000"/>
                </a:srgbClr>
              </a:solidFill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392023" y="266575"/>
            <a:ext cx="2972993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64278"/>
            <a:r>
              <a:rPr lang="en-US" altLang="zh-CN" sz="2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02  Technical Details</a:t>
            </a:r>
            <a:endParaRPr lang="zh-CN" altLang="en-US" sz="2400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392023" y="635907"/>
            <a:ext cx="1949252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64278"/>
            <a:r>
              <a:rPr lang="en-US" altLang="zh-CN" sz="11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2.1  Omnidirectional Movement</a:t>
            </a:r>
            <a:endParaRPr lang="zh-CN" altLang="en-US" sz="11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+mn-lt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9EC3274-8B69-421A-9E4B-CA2FA92C3C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159" y="2032573"/>
            <a:ext cx="3083484" cy="3167503"/>
          </a:xfrm>
          <a:prstGeom prst="rect">
            <a:avLst/>
          </a:prstGeom>
        </p:spPr>
      </p:pic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58567E79-7ABC-4EB8-B133-190AA49B78BE}"/>
              </a:ext>
            </a:extLst>
          </p:cNvPr>
          <p:cNvCxnSpPr>
            <a:cxnSpLocks/>
          </p:cNvCxnSpPr>
          <p:nvPr/>
        </p:nvCxnSpPr>
        <p:spPr>
          <a:xfrm>
            <a:off x="4701183" y="3688333"/>
            <a:ext cx="30834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8CEC2F8A-784F-4F32-9353-8890A5E08D1F}"/>
              </a:ext>
            </a:extLst>
          </p:cNvPr>
          <p:cNvSpPr txBox="1"/>
          <p:nvPr/>
        </p:nvSpPr>
        <p:spPr>
          <a:xfrm>
            <a:off x="9309695" y="5344517"/>
            <a:ext cx="16098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Planform</a:t>
            </a:r>
            <a:endParaRPr lang="zh-CN" altLang="en-US" sz="2400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DDCF0AAB-7497-433B-9A97-63394E28F8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05639" y="952029"/>
            <a:ext cx="2961116" cy="3980291"/>
          </a:xfrm>
          <a:prstGeom prst="rect">
            <a:avLst/>
          </a:prstGeom>
        </p:spPr>
      </p:pic>
      <p:sp>
        <p:nvSpPr>
          <p:cNvPr id="37" name="箭头: 环形 36">
            <a:extLst>
              <a:ext uri="{FF2B5EF4-FFF2-40B4-BE49-F238E27FC236}">
                <a16:creationId xmlns:a16="http://schemas.microsoft.com/office/drawing/2014/main" id="{AB83EC37-7550-4CD9-8CBB-4774BF69C481}"/>
              </a:ext>
            </a:extLst>
          </p:cNvPr>
          <p:cNvSpPr/>
          <p:nvPr/>
        </p:nvSpPr>
        <p:spPr>
          <a:xfrm rot="1885318" flipH="1">
            <a:off x="1686585" y="1359471"/>
            <a:ext cx="2595388" cy="1800197"/>
          </a:xfrm>
          <a:prstGeom prst="circular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8" name="箭头: 环形 37">
            <a:extLst>
              <a:ext uri="{FF2B5EF4-FFF2-40B4-BE49-F238E27FC236}">
                <a16:creationId xmlns:a16="http://schemas.microsoft.com/office/drawing/2014/main" id="{D955DB07-6654-414F-A299-06C845868D31}"/>
              </a:ext>
            </a:extLst>
          </p:cNvPr>
          <p:cNvSpPr/>
          <p:nvPr/>
        </p:nvSpPr>
        <p:spPr>
          <a:xfrm rot="12691178" flipH="1">
            <a:off x="455631" y="3998315"/>
            <a:ext cx="2580460" cy="1800197"/>
          </a:xfrm>
          <a:prstGeom prst="circular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16274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/>
          <p:cNvSpPr/>
          <p:nvPr/>
        </p:nvSpPr>
        <p:spPr>
          <a:xfrm>
            <a:off x="354" y="228285"/>
            <a:ext cx="225016" cy="5866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4" tIns="48217" rIns="96434" bIns="48217" rtlCol="0" anchor="ctr"/>
          <a:lstStyle/>
          <a:p>
            <a:pPr algn="ctr" defTabSz="964278"/>
            <a:endParaRPr lang="zh-CN" altLang="en-US" sz="1969">
              <a:solidFill>
                <a:srgbClr val="E7E6E6">
                  <a:lumMod val="50000"/>
                </a:srgbClr>
              </a:solidFill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392023" y="266575"/>
            <a:ext cx="2972993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64278"/>
            <a:r>
              <a:rPr lang="en-US" altLang="zh-CN" sz="2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02  Technical Details</a:t>
            </a:r>
            <a:endParaRPr lang="zh-CN" altLang="en-US" sz="2400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392023" y="635907"/>
            <a:ext cx="1949252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64278"/>
            <a:r>
              <a:rPr lang="en-US" altLang="zh-CN" sz="11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2.1  Omnidirectional Movement</a:t>
            </a:r>
            <a:endParaRPr lang="zh-CN" altLang="en-US" sz="11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+mn-lt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DDCF0AAB-7497-433B-9A97-63394E28F8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3302" y="1328404"/>
            <a:ext cx="2961116" cy="3980291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C986C933-3378-4236-BCA2-49F8BB68FE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3431" y="880021"/>
            <a:ext cx="2981459" cy="3237092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1DBF8E62-9525-4CFB-8EA1-6C9BE8E9E7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38545" y="4292323"/>
            <a:ext cx="8280920" cy="2288106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E81BD872-BCFD-4B5D-B107-9E50539BAF78}"/>
              </a:ext>
            </a:extLst>
          </p:cNvPr>
          <p:cNvSpPr/>
          <p:nvPr/>
        </p:nvSpPr>
        <p:spPr>
          <a:xfrm>
            <a:off x="6933431" y="805184"/>
            <a:ext cx="349114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64278"/>
            <a:r>
              <a:rPr lang="en-US" altLang="zh-CN" sz="28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‘X’ type arrangement</a:t>
            </a:r>
            <a:endParaRPr lang="zh-CN" altLang="en-US" sz="28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+mn-lt"/>
            </a:endParaRP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60A80F70-8049-4705-88CA-AFB8ECC8F6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6794" y="3548647"/>
            <a:ext cx="1017762" cy="1045494"/>
          </a:xfrm>
          <a:prstGeom prst="rect">
            <a:avLst/>
          </a:prstGeom>
        </p:spPr>
      </p:pic>
      <p:sp>
        <p:nvSpPr>
          <p:cNvPr id="11" name="直接连接符 11">
            <a:extLst>
              <a:ext uri="{FF2B5EF4-FFF2-40B4-BE49-F238E27FC236}">
                <a16:creationId xmlns:a16="http://schemas.microsoft.com/office/drawing/2014/main" id="{00512DB6-23F9-4BC4-AC8F-C8BB63AB64D0}"/>
              </a:ext>
            </a:extLst>
          </p:cNvPr>
          <p:cNvSpPr>
            <a:spLocks noChangeShapeType="1"/>
          </p:cNvSpPr>
          <p:nvPr/>
        </p:nvSpPr>
        <p:spPr bwMode="auto">
          <a:xfrm>
            <a:off x="4538545" y="4130921"/>
            <a:ext cx="10153128" cy="0"/>
          </a:xfrm>
          <a:prstGeom prst="line">
            <a:avLst/>
          </a:prstGeom>
          <a:noFill/>
          <a:ln w="6350" cap="flat" cmpd="sng">
            <a:solidFill>
              <a:schemeClr val="tx2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2002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32776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/>
          <p:cNvSpPr/>
          <p:nvPr/>
        </p:nvSpPr>
        <p:spPr>
          <a:xfrm>
            <a:off x="354" y="228285"/>
            <a:ext cx="225016" cy="5866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4" tIns="48217" rIns="96434" bIns="48217" rtlCol="0" anchor="ctr"/>
          <a:lstStyle/>
          <a:p>
            <a:pPr algn="ctr" defTabSz="964278"/>
            <a:endParaRPr lang="zh-CN" altLang="en-US" sz="1969">
              <a:solidFill>
                <a:srgbClr val="E7E6E6">
                  <a:lumMod val="50000"/>
                </a:srgbClr>
              </a:solidFill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392023" y="266575"/>
            <a:ext cx="2972993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64278"/>
            <a:r>
              <a:rPr lang="en-US" altLang="zh-CN" sz="2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02  Technical Details</a:t>
            </a:r>
            <a:endParaRPr lang="zh-CN" altLang="en-US" sz="2400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392023" y="635907"/>
            <a:ext cx="564257" cy="3385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64278"/>
            <a:r>
              <a:rPr lang="en-US" altLang="zh-CN" sz="11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Contents</a:t>
            </a:r>
          </a:p>
          <a:p>
            <a:pPr defTabSz="964278"/>
            <a:endParaRPr lang="zh-CN" altLang="en-US" sz="11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+mn-lt"/>
            </a:endParaRPr>
          </a:p>
        </p:txBody>
      </p:sp>
      <p:sp>
        <p:nvSpPr>
          <p:cNvPr id="6" name="Text Box 3">
            <a:extLst>
              <a:ext uri="{FF2B5EF4-FFF2-40B4-BE49-F238E27FC236}">
                <a16:creationId xmlns:a16="http://schemas.microsoft.com/office/drawing/2014/main" id="{383444CA-1097-43F6-A944-32BBABF1F2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55421" y="814933"/>
            <a:ext cx="6411306" cy="15350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algn="r"/>
            <a:r>
              <a:rPr lang="en-US" sz="3375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N</a:t>
            </a:r>
            <a:r>
              <a:rPr lang="en-US" altLang="zh-CN" sz="3375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ick’s Explorer</a:t>
            </a:r>
            <a:endParaRPr lang="en-US" sz="3375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algn="r"/>
            <a:r>
              <a:rPr lang="en-US" altLang="zh-CN" sz="6000" b="1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Technical Details</a:t>
            </a:r>
            <a:endParaRPr lang="zh-CN" altLang="en-US" sz="6000" b="1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236BF1E-FAF2-44E0-98AB-194531B4E868}"/>
              </a:ext>
            </a:extLst>
          </p:cNvPr>
          <p:cNvSpPr/>
          <p:nvPr/>
        </p:nvSpPr>
        <p:spPr>
          <a:xfrm>
            <a:off x="2108895" y="2675301"/>
            <a:ext cx="663605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3200" b="1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2.1  Omnidirectional Movement</a:t>
            </a:r>
            <a:endParaRPr lang="zh-CN" altLang="en-US" sz="3200" b="1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517E443-AEC2-4186-A3F2-8DDDD61CD6F8}"/>
              </a:ext>
            </a:extLst>
          </p:cNvPr>
          <p:cNvSpPr/>
          <p:nvPr/>
        </p:nvSpPr>
        <p:spPr>
          <a:xfrm>
            <a:off x="1604839" y="4471710"/>
            <a:ext cx="496855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3200" b="1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2.2  Remote Control</a:t>
            </a:r>
            <a:endParaRPr lang="zh-CN" altLang="en-US" sz="3200" b="1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D1C3528-651D-4476-8BAD-32F0547B6FB4}"/>
              </a:ext>
            </a:extLst>
          </p:cNvPr>
          <p:cNvSpPr/>
          <p:nvPr/>
        </p:nvSpPr>
        <p:spPr>
          <a:xfrm>
            <a:off x="2002042" y="6199902"/>
            <a:ext cx="541513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3200" b="1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2.3  Image Transmission</a:t>
            </a:r>
            <a:endParaRPr lang="zh-CN" altLang="en-US" sz="3200" b="1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EB0DE5D8-77F5-4FB8-9B07-779A3D1B4D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1166" y="2444322"/>
            <a:ext cx="1163851" cy="1195564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2C060EB7-4968-40D8-B3BF-26C5839D52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6593" y="5855735"/>
            <a:ext cx="1132996" cy="1020717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342A9560-F87C-40C5-98FE-63EC2CE36E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120" y="4185521"/>
            <a:ext cx="1807890" cy="1132805"/>
          </a:xfrm>
          <a:prstGeom prst="rect">
            <a:avLst/>
          </a:prstGeom>
        </p:spPr>
      </p:pic>
      <p:sp>
        <p:nvSpPr>
          <p:cNvPr id="13" name="直接连接符 11">
            <a:extLst>
              <a:ext uri="{FF2B5EF4-FFF2-40B4-BE49-F238E27FC236}">
                <a16:creationId xmlns:a16="http://schemas.microsoft.com/office/drawing/2014/main" id="{6B03E016-F44F-4D11-B16B-E4038FA892FF}"/>
              </a:ext>
            </a:extLst>
          </p:cNvPr>
          <p:cNvSpPr>
            <a:spLocks noChangeShapeType="1"/>
          </p:cNvSpPr>
          <p:nvPr/>
        </p:nvSpPr>
        <p:spPr bwMode="auto">
          <a:xfrm>
            <a:off x="1532831" y="2275768"/>
            <a:ext cx="11449272" cy="0"/>
          </a:xfrm>
          <a:prstGeom prst="line">
            <a:avLst/>
          </a:prstGeom>
          <a:noFill/>
          <a:ln w="6350" cap="flat" cmpd="sng">
            <a:solidFill>
              <a:schemeClr val="tx2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2002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22264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图片 52">
            <a:extLst>
              <a:ext uri="{FF2B5EF4-FFF2-40B4-BE49-F238E27FC236}">
                <a16:creationId xmlns:a16="http://schemas.microsoft.com/office/drawing/2014/main" id="{85304D0B-D0C8-472D-BE22-3EAB0E4D73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1731" y="2490102"/>
            <a:ext cx="2528244" cy="1990319"/>
          </a:xfrm>
          <a:prstGeom prst="rect">
            <a:avLst/>
          </a:prstGeom>
        </p:spPr>
      </p:pic>
      <p:sp>
        <p:nvSpPr>
          <p:cNvPr id="25" name="矩形 24"/>
          <p:cNvSpPr/>
          <p:nvPr/>
        </p:nvSpPr>
        <p:spPr>
          <a:xfrm>
            <a:off x="354" y="228285"/>
            <a:ext cx="225016" cy="5866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4" tIns="48217" rIns="96434" bIns="48217" rtlCol="0" anchor="ctr"/>
          <a:lstStyle/>
          <a:p>
            <a:pPr algn="ctr" defTabSz="964278"/>
            <a:endParaRPr lang="zh-CN" altLang="en-US" sz="1969">
              <a:solidFill>
                <a:srgbClr val="E7E6E6">
                  <a:lumMod val="50000"/>
                </a:srgbClr>
              </a:solidFill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392023" y="266575"/>
            <a:ext cx="2972993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64278"/>
            <a:r>
              <a:rPr lang="en-US" altLang="zh-CN" sz="2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02  Technical Details</a:t>
            </a:r>
            <a:endParaRPr lang="zh-CN" altLang="en-US" sz="2400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392023" y="635907"/>
            <a:ext cx="1259960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64278"/>
            <a:r>
              <a:rPr lang="en-US" altLang="zh-CN" sz="11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2.2  Remote Control</a:t>
            </a:r>
            <a:endParaRPr lang="zh-CN" altLang="en-US" sz="11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+mn-lt"/>
            </a:endParaRPr>
          </a:p>
        </p:txBody>
      </p:sp>
      <p:pic>
        <p:nvPicPr>
          <p:cNvPr id="28" name="图片 27">
            <a:extLst>
              <a:ext uri="{FF2B5EF4-FFF2-40B4-BE49-F238E27FC236}">
                <a16:creationId xmlns:a16="http://schemas.microsoft.com/office/drawing/2014/main" id="{C7918159-CB0A-41CD-BB84-5106B03EC0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38" y="2745464"/>
            <a:ext cx="2528244" cy="1584171"/>
          </a:xfrm>
          <a:prstGeom prst="rect">
            <a:avLst/>
          </a:prstGeom>
        </p:spPr>
      </p:pic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F62CA7BA-93BE-493F-A906-202C41F89A7D}"/>
              </a:ext>
            </a:extLst>
          </p:cNvPr>
          <p:cNvCxnSpPr>
            <a:cxnSpLocks/>
          </p:cNvCxnSpPr>
          <p:nvPr/>
        </p:nvCxnSpPr>
        <p:spPr>
          <a:xfrm flipV="1">
            <a:off x="3052683" y="3539140"/>
            <a:ext cx="230425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18">
            <a:extLst>
              <a:ext uri="{FF2B5EF4-FFF2-40B4-BE49-F238E27FC236}">
                <a16:creationId xmlns:a16="http://schemas.microsoft.com/office/drawing/2014/main" id="{CB97BACE-2849-461B-B236-CA3F77B1FFE1}"/>
              </a:ext>
            </a:extLst>
          </p:cNvPr>
          <p:cNvGrpSpPr/>
          <p:nvPr/>
        </p:nvGrpSpPr>
        <p:grpSpPr>
          <a:xfrm rot="2700000">
            <a:off x="3562970" y="2986531"/>
            <a:ext cx="682324" cy="503919"/>
            <a:chOff x="3052763" y="2647950"/>
            <a:chExt cx="346075" cy="255588"/>
          </a:xfrm>
          <a:solidFill>
            <a:schemeClr val="accent1"/>
          </a:solidFill>
        </p:grpSpPr>
        <p:sp>
          <p:nvSpPr>
            <p:cNvPr id="47" name="Freeform 108">
              <a:extLst>
                <a:ext uri="{FF2B5EF4-FFF2-40B4-BE49-F238E27FC236}">
                  <a16:creationId xmlns:a16="http://schemas.microsoft.com/office/drawing/2014/main" id="{8DC23472-5710-47A7-99CE-8E531CC5F23E}"/>
                </a:ext>
              </a:extLst>
            </p:cNvPr>
            <p:cNvSpPr>
              <a:spLocks/>
            </p:cNvSpPr>
            <p:nvPr/>
          </p:nvSpPr>
          <p:spPr bwMode="auto">
            <a:xfrm>
              <a:off x="3175000" y="2825750"/>
              <a:ext cx="100013" cy="77788"/>
            </a:xfrm>
            <a:custGeom>
              <a:avLst/>
              <a:gdLst>
                <a:gd name="T0" fmla="*/ 36 w 38"/>
                <a:gd name="T1" fmla="*/ 11 h 30"/>
                <a:gd name="T2" fmla="*/ 1 w 38"/>
                <a:gd name="T3" fmla="*/ 11 h 30"/>
                <a:gd name="T4" fmla="*/ 1 w 38"/>
                <a:gd name="T5" fmla="*/ 13 h 30"/>
                <a:gd name="T6" fmla="*/ 19 w 38"/>
                <a:gd name="T7" fmla="*/ 30 h 30"/>
                <a:gd name="T8" fmla="*/ 36 w 38"/>
                <a:gd name="T9" fmla="*/ 13 h 30"/>
                <a:gd name="T10" fmla="*/ 36 w 38"/>
                <a:gd name="T11" fmla="*/ 1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30">
                  <a:moveTo>
                    <a:pt x="36" y="11"/>
                  </a:moveTo>
                  <a:cubicBezTo>
                    <a:pt x="26" y="1"/>
                    <a:pt x="12" y="0"/>
                    <a:pt x="1" y="11"/>
                  </a:cubicBezTo>
                  <a:cubicBezTo>
                    <a:pt x="0" y="11"/>
                    <a:pt x="0" y="12"/>
                    <a:pt x="1" y="13"/>
                  </a:cubicBezTo>
                  <a:cubicBezTo>
                    <a:pt x="19" y="30"/>
                    <a:pt x="19" y="30"/>
                    <a:pt x="19" y="30"/>
                  </a:cubicBezTo>
                  <a:cubicBezTo>
                    <a:pt x="36" y="13"/>
                    <a:pt x="36" y="13"/>
                    <a:pt x="36" y="13"/>
                  </a:cubicBezTo>
                  <a:cubicBezTo>
                    <a:pt x="38" y="12"/>
                    <a:pt x="37" y="11"/>
                    <a:pt x="36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5" tIns="48218" rIns="96435" bIns="48218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8" name="Freeform 109">
              <a:extLst>
                <a:ext uri="{FF2B5EF4-FFF2-40B4-BE49-F238E27FC236}">
                  <a16:creationId xmlns:a16="http://schemas.microsoft.com/office/drawing/2014/main" id="{B4EDC9D4-5670-4D85-9E91-35D81CF40EA7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9913" y="2736850"/>
              <a:ext cx="230188" cy="101600"/>
            </a:xfrm>
            <a:custGeom>
              <a:avLst/>
              <a:gdLst>
                <a:gd name="T0" fmla="*/ 87 w 88"/>
                <a:gd name="T1" fmla="*/ 24 h 39"/>
                <a:gd name="T2" fmla="*/ 0 w 88"/>
                <a:gd name="T3" fmla="*/ 24 h 39"/>
                <a:gd name="T4" fmla="*/ 0 w 88"/>
                <a:gd name="T5" fmla="*/ 26 h 39"/>
                <a:gd name="T6" fmla="*/ 13 w 88"/>
                <a:gd name="T7" fmla="*/ 38 h 39"/>
                <a:gd name="T8" fmla="*/ 15 w 88"/>
                <a:gd name="T9" fmla="*/ 38 h 39"/>
                <a:gd name="T10" fmla="*/ 73 w 88"/>
                <a:gd name="T11" fmla="*/ 38 h 39"/>
                <a:gd name="T12" fmla="*/ 75 w 88"/>
                <a:gd name="T13" fmla="*/ 38 h 39"/>
                <a:gd name="T14" fmla="*/ 87 w 88"/>
                <a:gd name="T15" fmla="*/ 26 h 39"/>
                <a:gd name="T16" fmla="*/ 87 w 88"/>
                <a:gd name="T17" fmla="*/ 26 h 39"/>
                <a:gd name="T18" fmla="*/ 87 w 88"/>
                <a:gd name="T19" fmla="*/ 24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8" h="39">
                  <a:moveTo>
                    <a:pt x="87" y="24"/>
                  </a:moveTo>
                  <a:cubicBezTo>
                    <a:pt x="63" y="0"/>
                    <a:pt x="24" y="0"/>
                    <a:pt x="0" y="24"/>
                  </a:cubicBezTo>
                  <a:cubicBezTo>
                    <a:pt x="0" y="24"/>
                    <a:pt x="0" y="25"/>
                    <a:pt x="0" y="26"/>
                  </a:cubicBezTo>
                  <a:cubicBezTo>
                    <a:pt x="13" y="38"/>
                    <a:pt x="13" y="38"/>
                    <a:pt x="13" y="38"/>
                  </a:cubicBezTo>
                  <a:cubicBezTo>
                    <a:pt x="13" y="39"/>
                    <a:pt x="14" y="39"/>
                    <a:pt x="15" y="38"/>
                  </a:cubicBezTo>
                  <a:cubicBezTo>
                    <a:pt x="31" y="22"/>
                    <a:pt x="57" y="22"/>
                    <a:pt x="73" y="38"/>
                  </a:cubicBezTo>
                  <a:cubicBezTo>
                    <a:pt x="73" y="39"/>
                    <a:pt x="74" y="39"/>
                    <a:pt x="75" y="38"/>
                  </a:cubicBezTo>
                  <a:cubicBezTo>
                    <a:pt x="87" y="26"/>
                    <a:pt x="87" y="26"/>
                    <a:pt x="87" y="26"/>
                  </a:cubicBezTo>
                  <a:cubicBezTo>
                    <a:pt x="87" y="26"/>
                    <a:pt x="87" y="26"/>
                    <a:pt x="87" y="26"/>
                  </a:cubicBezTo>
                  <a:cubicBezTo>
                    <a:pt x="88" y="25"/>
                    <a:pt x="88" y="24"/>
                    <a:pt x="87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5" tIns="48218" rIns="96435" bIns="48218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9" name="Freeform 110">
              <a:extLst>
                <a:ext uri="{FF2B5EF4-FFF2-40B4-BE49-F238E27FC236}">
                  <a16:creationId xmlns:a16="http://schemas.microsoft.com/office/drawing/2014/main" id="{FC3C05D9-4378-43AB-8BC3-04D5EEA95B01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2763" y="2647950"/>
              <a:ext cx="346075" cy="134938"/>
            </a:xfrm>
            <a:custGeom>
              <a:avLst/>
              <a:gdLst>
                <a:gd name="T0" fmla="*/ 131 w 132"/>
                <a:gd name="T1" fmla="*/ 36 h 52"/>
                <a:gd name="T2" fmla="*/ 131 w 132"/>
                <a:gd name="T3" fmla="*/ 36 h 52"/>
                <a:gd name="T4" fmla="*/ 1 w 132"/>
                <a:gd name="T5" fmla="*/ 36 h 52"/>
                <a:gd name="T6" fmla="*/ 1 w 132"/>
                <a:gd name="T7" fmla="*/ 38 h 52"/>
                <a:gd name="T8" fmla="*/ 13 w 132"/>
                <a:gd name="T9" fmla="*/ 51 h 52"/>
                <a:gd name="T10" fmla="*/ 16 w 132"/>
                <a:gd name="T11" fmla="*/ 51 h 52"/>
                <a:gd name="T12" fmla="*/ 116 w 132"/>
                <a:gd name="T13" fmla="*/ 51 h 52"/>
                <a:gd name="T14" fmla="*/ 118 w 132"/>
                <a:gd name="T15" fmla="*/ 51 h 52"/>
                <a:gd name="T16" fmla="*/ 131 w 132"/>
                <a:gd name="T17" fmla="*/ 38 h 52"/>
                <a:gd name="T18" fmla="*/ 131 w 132"/>
                <a:gd name="T19" fmla="*/ 38 h 52"/>
                <a:gd name="T20" fmla="*/ 131 w 132"/>
                <a:gd name="T21" fmla="*/ 36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2" h="52">
                  <a:moveTo>
                    <a:pt x="131" y="36"/>
                  </a:moveTo>
                  <a:cubicBezTo>
                    <a:pt x="131" y="36"/>
                    <a:pt x="131" y="36"/>
                    <a:pt x="131" y="36"/>
                  </a:cubicBezTo>
                  <a:cubicBezTo>
                    <a:pt x="95" y="0"/>
                    <a:pt x="36" y="0"/>
                    <a:pt x="1" y="36"/>
                  </a:cubicBezTo>
                  <a:cubicBezTo>
                    <a:pt x="0" y="37"/>
                    <a:pt x="0" y="38"/>
                    <a:pt x="1" y="38"/>
                  </a:cubicBezTo>
                  <a:cubicBezTo>
                    <a:pt x="13" y="51"/>
                    <a:pt x="13" y="51"/>
                    <a:pt x="13" y="51"/>
                  </a:cubicBezTo>
                  <a:cubicBezTo>
                    <a:pt x="14" y="52"/>
                    <a:pt x="15" y="52"/>
                    <a:pt x="16" y="51"/>
                  </a:cubicBezTo>
                  <a:cubicBezTo>
                    <a:pt x="43" y="23"/>
                    <a:pt x="88" y="23"/>
                    <a:pt x="116" y="51"/>
                  </a:cubicBezTo>
                  <a:cubicBezTo>
                    <a:pt x="117" y="52"/>
                    <a:pt x="118" y="52"/>
                    <a:pt x="118" y="51"/>
                  </a:cubicBezTo>
                  <a:cubicBezTo>
                    <a:pt x="131" y="38"/>
                    <a:pt x="131" y="38"/>
                    <a:pt x="131" y="38"/>
                  </a:cubicBezTo>
                  <a:cubicBezTo>
                    <a:pt x="131" y="38"/>
                    <a:pt x="131" y="38"/>
                    <a:pt x="131" y="38"/>
                  </a:cubicBezTo>
                  <a:cubicBezTo>
                    <a:pt x="132" y="38"/>
                    <a:pt x="132" y="37"/>
                    <a:pt x="131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5" tIns="48218" rIns="96435" bIns="48218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14" name="矩形 13">
            <a:extLst>
              <a:ext uri="{FF2B5EF4-FFF2-40B4-BE49-F238E27FC236}">
                <a16:creationId xmlns:a16="http://schemas.microsoft.com/office/drawing/2014/main" id="{A8C92FB0-2EF2-44ED-895E-02E984B0849A}"/>
              </a:ext>
            </a:extLst>
          </p:cNvPr>
          <p:cNvSpPr/>
          <p:nvPr/>
        </p:nvSpPr>
        <p:spPr>
          <a:xfrm>
            <a:off x="4234708" y="3142869"/>
            <a:ext cx="6848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64278"/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2.4G</a:t>
            </a:r>
            <a:endParaRPr lang="zh-CN" altLang="en-US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+mn-lt"/>
            </a:endParaRPr>
          </a:p>
        </p:txBody>
      </p:sp>
      <p:pic>
        <p:nvPicPr>
          <p:cNvPr id="51" name="图片 50">
            <a:extLst>
              <a:ext uri="{FF2B5EF4-FFF2-40B4-BE49-F238E27FC236}">
                <a16:creationId xmlns:a16="http://schemas.microsoft.com/office/drawing/2014/main" id="{C0F11F95-212C-44CE-89CE-F64B7EC99E4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807" t="10311" r="36957" b="33798"/>
          <a:stretch/>
        </p:blipFill>
        <p:spPr>
          <a:xfrm>
            <a:off x="5558296" y="3015846"/>
            <a:ext cx="1075973" cy="1173342"/>
          </a:xfrm>
          <a:prstGeom prst="rect">
            <a:avLst/>
          </a:prstGeom>
        </p:spPr>
      </p:pic>
      <p:cxnSp>
        <p:nvCxnSpPr>
          <p:cNvPr id="52" name="直接箭头连接符 51">
            <a:extLst>
              <a:ext uri="{FF2B5EF4-FFF2-40B4-BE49-F238E27FC236}">
                <a16:creationId xmlns:a16="http://schemas.microsoft.com/office/drawing/2014/main" id="{C0517461-2EB1-4B7A-967F-52911F70F85F}"/>
              </a:ext>
            </a:extLst>
          </p:cNvPr>
          <p:cNvCxnSpPr>
            <a:cxnSpLocks/>
          </p:cNvCxnSpPr>
          <p:nvPr/>
        </p:nvCxnSpPr>
        <p:spPr>
          <a:xfrm>
            <a:off x="7077447" y="3537550"/>
            <a:ext cx="187220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矩形 58">
            <a:extLst>
              <a:ext uri="{FF2B5EF4-FFF2-40B4-BE49-F238E27FC236}">
                <a16:creationId xmlns:a16="http://schemas.microsoft.com/office/drawing/2014/main" id="{E8270940-7131-4D6A-8C9D-5BA9DE4EC2ED}"/>
              </a:ext>
            </a:extLst>
          </p:cNvPr>
          <p:cNvSpPr/>
          <p:nvPr/>
        </p:nvSpPr>
        <p:spPr>
          <a:xfrm>
            <a:off x="613309" y="4768453"/>
            <a:ext cx="16979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64278"/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PS2 Gamepad</a:t>
            </a:r>
            <a:endParaRPr lang="zh-CN" altLang="en-US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+mn-lt"/>
            </a:endParaRPr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816D03F6-A20E-4187-B057-949F6F8FEC6B}"/>
              </a:ext>
            </a:extLst>
          </p:cNvPr>
          <p:cNvSpPr/>
          <p:nvPr/>
        </p:nvSpPr>
        <p:spPr>
          <a:xfrm>
            <a:off x="5637287" y="4751689"/>
            <a:ext cx="10951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64278"/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Receiver</a:t>
            </a:r>
            <a:endParaRPr lang="zh-CN" altLang="en-US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+mn-lt"/>
            </a:endParaRPr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AD129C71-BD52-475E-A31B-C9A4DE5ACC95}"/>
              </a:ext>
            </a:extLst>
          </p:cNvPr>
          <p:cNvSpPr/>
          <p:nvPr/>
        </p:nvSpPr>
        <p:spPr>
          <a:xfrm>
            <a:off x="10317807" y="4751689"/>
            <a:ext cx="9797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64278"/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Arduino</a:t>
            </a:r>
            <a:endParaRPr lang="zh-CN" altLang="en-US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425617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/>
          <p:cNvSpPr/>
          <p:nvPr/>
        </p:nvSpPr>
        <p:spPr>
          <a:xfrm>
            <a:off x="354" y="228285"/>
            <a:ext cx="225016" cy="5866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4" tIns="48217" rIns="96434" bIns="48217" rtlCol="0" anchor="ctr"/>
          <a:lstStyle/>
          <a:p>
            <a:pPr algn="ctr" defTabSz="964278"/>
            <a:endParaRPr lang="zh-CN" altLang="en-US" sz="1969">
              <a:solidFill>
                <a:srgbClr val="E7E6E6">
                  <a:lumMod val="50000"/>
                </a:srgbClr>
              </a:solidFill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392023" y="266575"/>
            <a:ext cx="2972993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64278"/>
            <a:r>
              <a:rPr lang="en-US" altLang="zh-CN" sz="2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02  Technical Details</a:t>
            </a:r>
            <a:endParaRPr lang="zh-CN" altLang="en-US" sz="2400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392023" y="635907"/>
            <a:ext cx="1259960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64278"/>
            <a:r>
              <a:rPr lang="en-US" altLang="zh-CN" sz="11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2.2  Remote Control</a:t>
            </a:r>
            <a:endParaRPr lang="zh-CN" altLang="en-US" sz="11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+mn-lt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296C5FF-1D9F-41F7-9A36-1F0E2D3B4A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1590" y="2464558"/>
            <a:ext cx="2528244" cy="1990319"/>
          </a:xfrm>
          <a:prstGeom prst="rect">
            <a:avLst/>
          </a:prstGeom>
        </p:spPr>
      </p:pic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E4D5AABD-8CB0-4FC2-9D9C-0179B2BE078D}"/>
              </a:ext>
            </a:extLst>
          </p:cNvPr>
          <p:cNvCxnSpPr>
            <a:cxnSpLocks/>
          </p:cNvCxnSpPr>
          <p:nvPr/>
        </p:nvCxnSpPr>
        <p:spPr>
          <a:xfrm flipH="1">
            <a:off x="2929342" y="3459717"/>
            <a:ext cx="216024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E4BC2A6A-A718-4835-A040-E06E1CC84E85}"/>
              </a:ext>
            </a:extLst>
          </p:cNvPr>
          <p:cNvCxnSpPr>
            <a:cxnSpLocks/>
          </p:cNvCxnSpPr>
          <p:nvPr/>
        </p:nvCxnSpPr>
        <p:spPr>
          <a:xfrm>
            <a:off x="7873873" y="3459717"/>
            <a:ext cx="22562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>
            <a:extLst>
              <a:ext uri="{FF2B5EF4-FFF2-40B4-BE49-F238E27FC236}">
                <a16:creationId xmlns:a16="http://schemas.microsoft.com/office/drawing/2014/main" id="{43B1D944-36D0-4E68-8EB1-94FD4936B263}"/>
              </a:ext>
            </a:extLst>
          </p:cNvPr>
          <p:cNvSpPr/>
          <p:nvPr/>
        </p:nvSpPr>
        <p:spPr>
          <a:xfrm>
            <a:off x="6097694" y="4687153"/>
            <a:ext cx="9797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64278"/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Arduino</a:t>
            </a:r>
            <a:endParaRPr lang="zh-CN" altLang="en-US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+mn-lt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D16029A6-058A-4F5E-BA05-7B7531C1AAF6}"/>
              </a:ext>
            </a:extLst>
          </p:cNvPr>
          <p:cNvSpPr/>
          <p:nvPr/>
        </p:nvSpPr>
        <p:spPr>
          <a:xfrm>
            <a:off x="3433398" y="3040261"/>
            <a:ext cx="14157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64278"/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PWM signal</a:t>
            </a:r>
            <a:endParaRPr lang="zh-CN" altLang="en-US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+mn-lt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CAA0F774-C7B2-480D-8F61-D19D5DA15014}"/>
              </a:ext>
            </a:extLst>
          </p:cNvPr>
          <p:cNvSpPr/>
          <p:nvPr/>
        </p:nvSpPr>
        <p:spPr>
          <a:xfrm>
            <a:off x="7873873" y="2968253"/>
            <a:ext cx="20954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64278"/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4-bit  digital  signal</a:t>
            </a:r>
            <a:endParaRPr lang="zh-CN" altLang="en-US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+mn-lt"/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C9E568F1-3406-4E2E-A6ED-9A44C442F6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3996" y="2586226"/>
            <a:ext cx="1522028" cy="1746982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2A6487D5-21E0-4089-9BA5-F76F4885A050}"/>
              </a:ext>
            </a:extLst>
          </p:cNvPr>
          <p:cNvSpPr/>
          <p:nvPr/>
        </p:nvSpPr>
        <p:spPr>
          <a:xfrm>
            <a:off x="1198900" y="4687153"/>
            <a:ext cx="14414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64278"/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Servo Motor</a:t>
            </a:r>
            <a:endParaRPr lang="zh-CN" altLang="en-US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+mn-lt"/>
            </a:endParaRP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947111B0-E980-45BA-9544-6D4D89BBA0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46164" y="2413399"/>
            <a:ext cx="979755" cy="1992388"/>
          </a:xfrm>
          <a:prstGeom prst="rect">
            <a:avLst/>
          </a:prstGeom>
        </p:spPr>
      </p:pic>
      <p:sp>
        <p:nvSpPr>
          <p:cNvPr id="22" name="矩形 21">
            <a:extLst>
              <a:ext uri="{FF2B5EF4-FFF2-40B4-BE49-F238E27FC236}">
                <a16:creationId xmlns:a16="http://schemas.microsoft.com/office/drawing/2014/main" id="{6A82D47F-0620-4974-B64F-07D6ED6B4748}"/>
              </a:ext>
            </a:extLst>
          </p:cNvPr>
          <p:cNvSpPr/>
          <p:nvPr/>
        </p:nvSpPr>
        <p:spPr>
          <a:xfrm>
            <a:off x="10455169" y="4687153"/>
            <a:ext cx="7617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64278"/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Mbed</a:t>
            </a:r>
            <a:endParaRPr lang="zh-CN" altLang="en-US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547255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>
            <a:extLst>
              <a:ext uri="{FF2B5EF4-FFF2-40B4-BE49-F238E27FC236}">
                <a16:creationId xmlns:a16="http://schemas.microsoft.com/office/drawing/2014/main" id="{777D879A-EA20-4F5B-B8BD-0581F53E9402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5494" y="0"/>
            <a:ext cx="10370298" cy="7645019"/>
          </a:xfrm>
          <a:prstGeom prst="rect">
            <a:avLst/>
          </a:prstGeom>
        </p:spPr>
      </p:pic>
      <p:sp>
        <p:nvSpPr>
          <p:cNvPr id="19" name="MH_Others_2"/>
          <p:cNvSpPr txBox="1"/>
          <p:nvPr>
            <p:custDataLst>
              <p:tags r:id="rId1"/>
            </p:custDataLst>
          </p:nvPr>
        </p:nvSpPr>
        <p:spPr>
          <a:xfrm>
            <a:off x="596727" y="663997"/>
            <a:ext cx="3299296" cy="67710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>
              <a:defRPr/>
            </a:pPr>
            <a:r>
              <a:rPr lang="en-US" altLang="zh-CN" sz="4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CONTENTS</a:t>
            </a:r>
            <a:endParaRPr lang="zh-CN" altLang="en-US" sz="4400" b="1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0" name="MH_Number_1"/>
          <p:cNvSpPr/>
          <p:nvPr>
            <p:custDataLst>
              <p:tags r:id="rId2"/>
            </p:custDataLst>
          </p:nvPr>
        </p:nvSpPr>
        <p:spPr>
          <a:xfrm>
            <a:off x="1964879" y="1816125"/>
            <a:ext cx="379667" cy="379667"/>
          </a:xfrm>
          <a:prstGeom prst="ellipse">
            <a:avLst/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zh-CN" sz="2109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1</a:t>
            </a:r>
            <a:endParaRPr lang="zh-CN" altLang="en-US" sz="2109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21" name="MH_Entry_1"/>
          <p:cNvSpPr/>
          <p:nvPr>
            <p:custDataLst>
              <p:tags r:id="rId3"/>
            </p:custDataLst>
          </p:nvPr>
        </p:nvSpPr>
        <p:spPr>
          <a:xfrm>
            <a:off x="2603612" y="1760300"/>
            <a:ext cx="3331046" cy="456343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0 w 2520280"/>
              <a:gd name="connsiteY7" fmla="*/ 0 h 1872208"/>
              <a:gd name="connsiteX0" fmla="*/ 0 w 2520280"/>
              <a:gd name="connsiteY0" fmla="*/ 1872208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0 h 1872208"/>
              <a:gd name="connsiteX5" fmla="*/ 2520280 w 2520280"/>
              <a:gd name="connsiteY5" fmla="*/ 0 h 1872208"/>
              <a:gd name="connsiteX6" fmla="*/ 0 w 2520280"/>
              <a:gd name="connsiteY6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2520280 w 2520280"/>
              <a:gd name="connsiteY4" fmla="*/ 0 h 1872208"/>
              <a:gd name="connsiteX5" fmla="*/ 0 w 2520280"/>
              <a:gd name="connsiteY5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34255 w 2520280"/>
              <a:gd name="connsiteY4" fmla="*/ 0 h 1872208"/>
              <a:gd name="connsiteX5" fmla="*/ 0 w 2520280"/>
              <a:gd name="connsiteY5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917 w 2520280"/>
              <a:gd name="connsiteY4" fmla="*/ 6036 h 1872208"/>
              <a:gd name="connsiteX5" fmla="*/ 0 w 2520280"/>
              <a:gd name="connsiteY5" fmla="*/ 0 h 1872208"/>
              <a:gd name="connsiteX0" fmla="*/ 0 w 2520280"/>
              <a:gd name="connsiteY0" fmla="*/ 1890314 h 1890314"/>
              <a:gd name="connsiteX1" fmla="*/ 2520280 w 2520280"/>
              <a:gd name="connsiteY1" fmla="*/ 1890314 h 1890314"/>
              <a:gd name="connsiteX2" fmla="*/ 0 w 2520280"/>
              <a:gd name="connsiteY2" fmla="*/ 1890314 h 1890314"/>
              <a:gd name="connsiteX3" fmla="*/ 0 w 2520280"/>
              <a:gd name="connsiteY3" fmla="*/ 18106 h 1890314"/>
              <a:gd name="connsiteX4" fmla="*/ 53304 w 2520280"/>
              <a:gd name="connsiteY4" fmla="*/ 0 h 1890314"/>
              <a:gd name="connsiteX5" fmla="*/ 0 w 2520280"/>
              <a:gd name="connsiteY5" fmla="*/ 18106 h 1890314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916 w 2520280"/>
              <a:gd name="connsiteY4" fmla="*/ 0 h 1872208"/>
              <a:gd name="connsiteX5" fmla="*/ 0 w 2520280"/>
              <a:gd name="connsiteY5" fmla="*/ 0 h 1872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53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Introduction</a:t>
            </a:r>
            <a:endParaRPr lang="zh-CN" altLang="en-US" sz="253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2" name="MH_Number_2"/>
          <p:cNvSpPr/>
          <p:nvPr>
            <p:custDataLst>
              <p:tags r:id="rId4"/>
            </p:custDataLst>
          </p:nvPr>
        </p:nvSpPr>
        <p:spPr>
          <a:xfrm>
            <a:off x="1964879" y="2685641"/>
            <a:ext cx="379667" cy="379667"/>
          </a:xfrm>
          <a:prstGeom prst="ellipse">
            <a:avLst/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zh-CN" sz="2109" b="1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2</a:t>
            </a:r>
            <a:endParaRPr lang="zh-CN" altLang="en-US" sz="2109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23" name="MH_Entry_2"/>
          <p:cNvSpPr/>
          <p:nvPr>
            <p:custDataLst>
              <p:tags r:id="rId5"/>
            </p:custDataLst>
          </p:nvPr>
        </p:nvSpPr>
        <p:spPr>
          <a:xfrm>
            <a:off x="2571015" y="2635838"/>
            <a:ext cx="3525386" cy="456343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0 w 2520280"/>
              <a:gd name="connsiteY7" fmla="*/ 0 h 1872208"/>
              <a:gd name="connsiteX0" fmla="*/ 0 w 2520280"/>
              <a:gd name="connsiteY0" fmla="*/ 1872208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0 h 1872208"/>
              <a:gd name="connsiteX5" fmla="*/ 2520280 w 2520280"/>
              <a:gd name="connsiteY5" fmla="*/ 0 h 1872208"/>
              <a:gd name="connsiteX6" fmla="*/ 0 w 2520280"/>
              <a:gd name="connsiteY6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2520280 w 2520280"/>
              <a:gd name="connsiteY4" fmla="*/ 0 h 1872208"/>
              <a:gd name="connsiteX5" fmla="*/ 0 w 2520280"/>
              <a:gd name="connsiteY5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34255 w 2520280"/>
              <a:gd name="connsiteY4" fmla="*/ 0 h 1872208"/>
              <a:gd name="connsiteX5" fmla="*/ 0 w 2520280"/>
              <a:gd name="connsiteY5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917 w 2520280"/>
              <a:gd name="connsiteY4" fmla="*/ 6036 h 1872208"/>
              <a:gd name="connsiteX5" fmla="*/ 0 w 2520280"/>
              <a:gd name="connsiteY5" fmla="*/ 0 h 1872208"/>
              <a:gd name="connsiteX0" fmla="*/ 0 w 2520280"/>
              <a:gd name="connsiteY0" fmla="*/ 1890314 h 1890314"/>
              <a:gd name="connsiteX1" fmla="*/ 2520280 w 2520280"/>
              <a:gd name="connsiteY1" fmla="*/ 1890314 h 1890314"/>
              <a:gd name="connsiteX2" fmla="*/ 0 w 2520280"/>
              <a:gd name="connsiteY2" fmla="*/ 1890314 h 1890314"/>
              <a:gd name="connsiteX3" fmla="*/ 0 w 2520280"/>
              <a:gd name="connsiteY3" fmla="*/ 18106 h 1890314"/>
              <a:gd name="connsiteX4" fmla="*/ 53304 w 2520280"/>
              <a:gd name="connsiteY4" fmla="*/ 0 h 1890314"/>
              <a:gd name="connsiteX5" fmla="*/ 0 w 2520280"/>
              <a:gd name="connsiteY5" fmla="*/ 18106 h 1890314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916 w 2520280"/>
              <a:gd name="connsiteY4" fmla="*/ 0 h 1872208"/>
              <a:gd name="connsiteX5" fmla="*/ 0 w 2520280"/>
              <a:gd name="connsiteY5" fmla="*/ 0 h 1872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sz="253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Technical Details</a:t>
            </a:r>
            <a:endParaRPr lang="zh-CN" altLang="en-US" sz="253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4" name="MH_Number_3"/>
          <p:cNvSpPr/>
          <p:nvPr>
            <p:custDataLst>
              <p:tags r:id="rId6"/>
            </p:custDataLst>
          </p:nvPr>
        </p:nvSpPr>
        <p:spPr>
          <a:xfrm>
            <a:off x="1964879" y="3555157"/>
            <a:ext cx="379667" cy="379667"/>
          </a:xfrm>
          <a:prstGeom prst="ellipse">
            <a:avLst/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zh-CN" sz="2109" b="1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3</a:t>
            </a:r>
            <a:endParaRPr lang="zh-CN" altLang="en-US" sz="2109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25" name="MH_Entry_3"/>
          <p:cNvSpPr/>
          <p:nvPr>
            <p:custDataLst>
              <p:tags r:id="rId7"/>
            </p:custDataLst>
          </p:nvPr>
        </p:nvSpPr>
        <p:spPr>
          <a:xfrm>
            <a:off x="2603612" y="3538883"/>
            <a:ext cx="3525386" cy="456343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0 w 2520280"/>
              <a:gd name="connsiteY7" fmla="*/ 0 h 1872208"/>
              <a:gd name="connsiteX0" fmla="*/ 0 w 2520280"/>
              <a:gd name="connsiteY0" fmla="*/ 1872208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0 h 1872208"/>
              <a:gd name="connsiteX5" fmla="*/ 2520280 w 2520280"/>
              <a:gd name="connsiteY5" fmla="*/ 0 h 1872208"/>
              <a:gd name="connsiteX6" fmla="*/ 0 w 2520280"/>
              <a:gd name="connsiteY6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2520280 w 2520280"/>
              <a:gd name="connsiteY4" fmla="*/ 0 h 1872208"/>
              <a:gd name="connsiteX5" fmla="*/ 0 w 2520280"/>
              <a:gd name="connsiteY5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34255 w 2520280"/>
              <a:gd name="connsiteY4" fmla="*/ 0 h 1872208"/>
              <a:gd name="connsiteX5" fmla="*/ 0 w 2520280"/>
              <a:gd name="connsiteY5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917 w 2520280"/>
              <a:gd name="connsiteY4" fmla="*/ 6036 h 1872208"/>
              <a:gd name="connsiteX5" fmla="*/ 0 w 2520280"/>
              <a:gd name="connsiteY5" fmla="*/ 0 h 1872208"/>
              <a:gd name="connsiteX0" fmla="*/ 0 w 2520280"/>
              <a:gd name="connsiteY0" fmla="*/ 1890314 h 1890314"/>
              <a:gd name="connsiteX1" fmla="*/ 2520280 w 2520280"/>
              <a:gd name="connsiteY1" fmla="*/ 1890314 h 1890314"/>
              <a:gd name="connsiteX2" fmla="*/ 0 w 2520280"/>
              <a:gd name="connsiteY2" fmla="*/ 1890314 h 1890314"/>
              <a:gd name="connsiteX3" fmla="*/ 0 w 2520280"/>
              <a:gd name="connsiteY3" fmla="*/ 18106 h 1890314"/>
              <a:gd name="connsiteX4" fmla="*/ 53304 w 2520280"/>
              <a:gd name="connsiteY4" fmla="*/ 0 h 1890314"/>
              <a:gd name="connsiteX5" fmla="*/ 0 w 2520280"/>
              <a:gd name="connsiteY5" fmla="*/ 18106 h 1890314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916 w 2520280"/>
              <a:gd name="connsiteY4" fmla="*/ 0 h 1872208"/>
              <a:gd name="connsiteX5" fmla="*/ 0 w 2520280"/>
              <a:gd name="connsiteY5" fmla="*/ 0 h 1872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sz="253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Application</a:t>
            </a:r>
            <a:endParaRPr lang="zh-CN" altLang="en-US" sz="253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6" name="MH_Number_4"/>
          <p:cNvSpPr/>
          <p:nvPr>
            <p:custDataLst>
              <p:tags r:id="rId8"/>
            </p:custDataLst>
          </p:nvPr>
        </p:nvSpPr>
        <p:spPr>
          <a:xfrm>
            <a:off x="1964879" y="4424673"/>
            <a:ext cx="379667" cy="379667"/>
          </a:xfrm>
          <a:prstGeom prst="ellipse">
            <a:avLst/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zh-CN" sz="2109" b="1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4</a:t>
            </a:r>
            <a:endParaRPr lang="zh-CN" altLang="en-US" sz="2109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27" name="MH_Entry_4"/>
          <p:cNvSpPr/>
          <p:nvPr>
            <p:custDataLst>
              <p:tags r:id="rId9"/>
            </p:custDataLst>
          </p:nvPr>
        </p:nvSpPr>
        <p:spPr>
          <a:xfrm>
            <a:off x="2603612" y="4443723"/>
            <a:ext cx="3525386" cy="456343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0 w 2520280"/>
              <a:gd name="connsiteY7" fmla="*/ 0 h 1872208"/>
              <a:gd name="connsiteX0" fmla="*/ 0 w 2520280"/>
              <a:gd name="connsiteY0" fmla="*/ 1872208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0 h 1872208"/>
              <a:gd name="connsiteX5" fmla="*/ 2520280 w 2520280"/>
              <a:gd name="connsiteY5" fmla="*/ 0 h 1872208"/>
              <a:gd name="connsiteX6" fmla="*/ 0 w 2520280"/>
              <a:gd name="connsiteY6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2520280 w 2520280"/>
              <a:gd name="connsiteY4" fmla="*/ 0 h 1872208"/>
              <a:gd name="connsiteX5" fmla="*/ 0 w 2520280"/>
              <a:gd name="connsiteY5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34255 w 2520280"/>
              <a:gd name="connsiteY4" fmla="*/ 0 h 1872208"/>
              <a:gd name="connsiteX5" fmla="*/ 0 w 2520280"/>
              <a:gd name="connsiteY5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917 w 2520280"/>
              <a:gd name="connsiteY4" fmla="*/ 6036 h 1872208"/>
              <a:gd name="connsiteX5" fmla="*/ 0 w 2520280"/>
              <a:gd name="connsiteY5" fmla="*/ 0 h 1872208"/>
              <a:gd name="connsiteX0" fmla="*/ 0 w 2520280"/>
              <a:gd name="connsiteY0" fmla="*/ 1890314 h 1890314"/>
              <a:gd name="connsiteX1" fmla="*/ 2520280 w 2520280"/>
              <a:gd name="connsiteY1" fmla="*/ 1890314 h 1890314"/>
              <a:gd name="connsiteX2" fmla="*/ 0 w 2520280"/>
              <a:gd name="connsiteY2" fmla="*/ 1890314 h 1890314"/>
              <a:gd name="connsiteX3" fmla="*/ 0 w 2520280"/>
              <a:gd name="connsiteY3" fmla="*/ 18106 h 1890314"/>
              <a:gd name="connsiteX4" fmla="*/ 53304 w 2520280"/>
              <a:gd name="connsiteY4" fmla="*/ 0 h 1890314"/>
              <a:gd name="connsiteX5" fmla="*/ 0 w 2520280"/>
              <a:gd name="connsiteY5" fmla="*/ 18106 h 1890314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916 w 2520280"/>
              <a:gd name="connsiteY4" fmla="*/ 0 h 1872208"/>
              <a:gd name="connsiteX5" fmla="*/ 0 w 2520280"/>
              <a:gd name="connsiteY5" fmla="*/ 0 h 1872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sz="253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Conclusion</a:t>
            </a:r>
            <a:endParaRPr lang="zh-CN" altLang="en-US" sz="253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6" name="Freeform 6"/>
          <p:cNvSpPr>
            <a:spLocks/>
          </p:cNvSpPr>
          <p:nvPr/>
        </p:nvSpPr>
        <p:spPr bwMode="auto">
          <a:xfrm>
            <a:off x="0" y="4091804"/>
            <a:ext cx="5265494" cy="3140846"/>
          </a:xfrm>
          <a:custGeom>
            <a:avLst/>
            <a:gdLst>
              <a:gd name="T0" fmla="*/ 0 w 2348"/>
              <a:gd name="T1" fmla="*/ 0 h 1407"/>
              <a:gd name="T2" fmla="*/ 2348 w 2348"/>
              <a:gd name="T3" fmla="*/ 1407 h 1407"/>
              <a:gd name="T4" fmla="*/ 0 w 2348"/>
              <a:gd name="T5" fmla="*/ 1407 h 1407"/>
              <a:gd name="T6" fmla="*/ 0 w 2348"/>
              <a:gd name="T7" fmla="*/ 0 h 14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348" h="1407">
                <a:moveTo>
                  <a:pt x="0" y="0"/>
                </a:moveTo>
                <a:lnTo>
                  <a:pt x="2348" y="1407"/>
                </a:lnTo>
                <a:lnTo>
                  <a:pt x="0" y="140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8580" tIns="64290" rIns="128580" bIns="6429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" name="Freeform 7"/>
          <p:cNvSpPr>
            <a:spLocks/>
          </p:cNvSpPr>
          <p:nvPr/>
        </p:nvSpPr>
        <p:spPr bwMode="auto">
          <a:xfrm>
            <a:off x="2984828" y="4640949"/>
            <a:ext cx="9873922" cy="2591700"/>
          </a:xfrm>
          <a:custGeom>
            <a:avLst/>
            <a:gdLst>
              <a:gd name="T0" fmla="*/ 4403 w 4403"/>
              <a:gd name="T1" fmla="*/ 0 h 1161"/>
              <a:gd name="T2" fmla="*/ 4403 w 4403"/>
              <a:gd name="T3" fmla="*/ 1161 h 1161"/>
              <a:gd name="T4" fmla="*/ 0 w 4403"/>
              <a:gd name="T5" fmla="*/ 1161 h 1161"/>
              <a:gd name="T6" fmla="*/ 4403 w 4403"/>
              <a:gd name="T7" fmla="*/ 0 h 11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403" h="1161">
                <a:moveTo>
                  <a:pt x="4403" y="0"/>
                </a:moveTo>
                <a:lnTo>
                  <a:pt x="4403" y="1161"/>
                </a:lnTo>
                <a:lnTo>
                  <a:pt x="0" y="1161"/>
                </a:lnTo>
                <a:lnTo>
                  <a:pt x="4403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8580" tIns="64290" rIns="128580" bIns="6429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5" name="箭头: 右 14">
            <a:extLst>
              <a:ext uri="{FF2B5EF4-FFF2-40B4-BE49-F238E27FC236}">
                <a16:creationId xmlns:a16="http://schemas.microsoft.com/office/drawing/2014/main" id="{AF70E75E-0DF1-49EE-B040-1D2D1E5FABBB}"/>
              </a:ext>
            </a:extLst>
          </p:cNvPr>
          <p:cNvSpPr/>
          <p:nvPr/>
        </p:nvSpPr>
        <p:spPr>
          <a:xfrm>
            <a:off x="1316807" y="-872466"/>
            <a:ext cx="458054" cy="4563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55840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/>
          <p:cNvSpPr/>
          <p:nvPr/>
        </p:nvSpPr>
        <p:spPr>
          <a:xfrm>
            <a:off x="354" y="228285"/>
            <a:ext cx="225016" cy="5866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4" tIns="48217" rIns="96434" bIns="48217" rtlCol="0" anchor="ctr"/>
          <a:lstStyle/>
          <a:p>
            <a:pPr algn="ctr" defTabSz="964278"/>
            <a:endParaRPr lang="zh-CN" altLang="en-US" sz="1969">
              <a:solidFill>
                <a:srgbClr val="E7E6E6">
                  <a:lumMod val="50000"/>
                </a:srgbClr>
              </a:solidFill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392023" y="266575"/>
            <a:ext cx="2972993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64278"/>
            <a:r>
              <a:rPr lang="en-US" altLang="zh-CN" sz="2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02  Technical Details</a:t>
            </a:r>
            <a:endParaRPr lang="zh-CN" altLang="en-US" sz="2400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392023" y="635907"/>
            <a:ext cx="1259960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64278"/>
            <a:r>
              <a:rPr lang="en-US" altLang="zh-CN" sz="11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2.2  Remote Control</a:t>
            </a:r>
            <a:endParaRPr lang="zh-CN" altLang="en-US" sz="11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+mn-lt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2DF6C3A-815F-437D-89BB-DE44A2C3E6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6887" y="3018274"/>
            <a:ext cx="1522028" cy="1746982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7B9A11C7-B11E-412E-B5A0-BFE909C0CBB8}"/>
              </a:ext>
            </a:extLst>
          </p:cNvPr>
          <p:cNvSpPr/>
          <p:nvPr/>
        </p:nvSpPr>
        <p:spPr>
          <a:xfrm>
            <a:off x="2011791" y="5119201"/>
            <a:ext cx="14414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64278"/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Servo Motor</a:t>
            </a:r>
            <a:endParaRPr lang="zh-CN" altLang="en-US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+mn-lt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90FA8A8-EBA3-4DAA-A1FA-9B88F4A37B5D}"/>
              </a:ext>
            </a:extLst>
          </p:cNvPr>
          <p:cNvSpPr/>
          <p:nvPr/>
        </p:nvSpPr>
        <p:spPr>
          <a:xfrm>
            <a:off x="9030934" y="2113724"/>
            <a:ext cx="21018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64278"/>
            <a:r>
              <a:rPr lang="en-US" altLang="zh-CN" sz="28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PWM signal</a:t>
            </a:r>
            <a:endParaRPr lang="zh-CN" altLang="en-US" sz="28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+mn-lt"/>
            </a:endParaRPr>
          </a:p>
        </p:txBody>
      </p:sp>
      <p:sp>
        <p:nvSpPr>
          <p:cNvPr id="4" name="箭头: 右弧形 3">
            <a:extLst>
              <a:ext uri="{FF2B5EF4-FFF2-40B4-BE49-F238E27FC236}">
                <a16:creationId xmlns:a16="http://schemas.microsoft.com/office/drawing/2014/main" id="{85864787-CDA8-436D-BB98-926019F0CA52}"/>
              </a:ext>
            </a:extLst>
          </p:cNvPr>
          <p:cNvSpPr/>
          <p:nvPr/>
        </p:nvSpPr>
        <p:spPr>
          <a:xfrm>
            <a:off x="3261024" y="2883653"/>
            <a:ext cx="1008111" cy="566669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1" name="箭头: 右弧形 10">
            <a:extLst>
              <a:ext uri="{FF2B5EF4-FFF2-40B4-BE49-F238E27FC236}">
                <a16:creationId xmlns:a16="http://schemas.microsoft.com/office/drawing/2014/main" id="{02292507-DE05-47F6-8B40-837A96076BCB}"/>
              </a:ext>
            </a:extLst>
          </p:cNvPr>
          <p:cNvSpPr/>
          <p:nvPr/>
        </p:nvSpPr>
        <p:spPr>
          <a:xfrm flipH="1" flipV="1">
            <a:off x="812751" y="2805551"/>
            <a:ext cx="1008112" cy="566668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44AD556-7D65-4145-8D5F-7A688C8ED1E0}"/>
              </a:ext>
            </a:extLst>
          </p:cNvPr>
          <p:cNvSpPr/>
          <p:nvPr/>
        </p:nvSpPr>
        <p:spPr>
          <a:xfrm>
            <a:off x="11047158" y="2104157"/>
            <a:ext cx="178286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64278"/>
            <a:r>
              <a:rPr lang="en-US" altLang="zh-CN" sz="28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duty cycle</a:t>
            </a:r>
            <a:endParaRPr lang="zh-CN" altLang="en-US" sz="28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+mn-lt"/>
            </a:endParaRPr>
          </a:p>
        </p:txBody>
      </p:sp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C864190C-D943-4775-AF11-E4C2408CF4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1535336"/>
              </p:ext>
            </p:extLst>
          </p:nvPr>
        </p:nvGraphicFramePr>
        <p:xfrm>
          <a:off x="5415873" y="3041158"/>
          <a:ext cx="5411470" cy="4267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705735">
                  <a:extLst>
                    <a:ext uri="{9D8B030D-6E8A-4147-A177-3AD203B41FA5}">
                      <a16:colId xmlns:a16="http://schemas.microsoft.com/office/drawing/2014/main" val="1800918959"/>
                    </a:ext>
                  </a:extLst>
                </a:gridCol>
                <a:gridCol w="2705735">
                  <a:extLst>
                    <a:ext uri="{9D8B030D-6E8A-4147-A177-3AD203B41FA5}">
                      <a16:colId xmlns:a16="http://schemas.microsoft.com/office/drawing/2014/main" val="208719250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GB" altLang="zh-CN" sz="2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30°</a:t>
                      </a:r>
                      <a:endParaRPr lang="zh-CN" altLang="en-US" sz="2800" b="1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altLang="zh-CN" sz="2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20%</a:t>
                      </a:r>
                      <a:endParaRPr lang="zh-CN" altLang="en-US" sz="2800" b="1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95033601"/>
                  </a:ext>
                </a:extLst>
              </a:tr>
            </a:tbl>
          </a:graphicData>
        </a:graphic>
      </p:graphicFrame>
      <p:graphicFrame>
        <p:nvGraphicFramePr>
          <p:cNvPr id="12" name="表格 11">
            <a:extLst>
              <a:ext uri="{FF2B5EF4-FFF2-40B4-BE49-F238E27FC236}">
                <a16:creationId xmlns:a16="http://schemas.microsoft.com/office/drawing/2014/main" id="{97C81E5B-2F1F-4EB5-BB51-B4B505E9EF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3802056"/>
              </p:ext>
            </p:extLst>
          </p:nvPr>
        </p:nvGraphicFramePr>
        <p:xfrm>
          <a:off x="5415873" y="3753086"/>
          <a:ext cx="5405990" cy="43203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702995">
                  <a:extLst>
                    <a:ext uri="{9D8B030D-6E8A-4147-A177-3AD203B41FA5}">
                      <a16:colId xmlns:a16="http://schemas.microsoft.com/office/drawing/2014/main" val="3859254668"/>
                    </a:ext>
                  </a:extLst>
                </a:gridCol>
                <a:gridCol w="2702995">
                  <a:extLst>
                    <a:ext uri="{9D8B030D-6E8A-4147-A177-3AD203B41FA5}">
                      <a16:colId xmlns:a16="http://schemas.microsoft.com/office/drawing/2014/main" val="772369169"/>
                    </a:ext>
                  </a:extLst>
                </a:gridCol>
              </a:tblGrid>
              <a:tr h="432037"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GB" altLang="zh-CN" sz="2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150°</a:t>
                      </a:r>
                      <a:endParaRPr lang="zh-CN" sz="28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9434" marR="69434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altLang="zh-CN" sz="2800" dirty="0">
                          <a:effectLst/>
                        </a:rPr>
                        <a:t>100%</a:t>
                      </a:r>
                      <a:endParaRPr lang="zh-CN" altLang="zh-CN" sz="2800" dirty="0"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9434" marR="69434" marT="0" marB="0"/>
                </a:tc>
                <a:extLst>
                  <a:ext uri="{0D108BD9-81ED-4DB2-BD59-A6C34878D82A}">
                    <a16:rowId xmlns:a16="http://schemas.microsoft.com/office/drawing/2014/main" val="3447671114"/>
                  </a:ext>
                </a:extLst>
              </a:tr>
            </a:tbl>
          </a:graphicData>
        </a:graphic>
      </p:graphicFrame>
      <p:sp>
        <p:nvSpPr>
          <p:cNvPr id="14" name="矩形 13">
            <a:extLst>
              <a:ext uri="{FF2B5EF4-FFF2-40B4-BE49-F238E27FC236}">
                <a16:creationId xmlns:a16="http://schemas.microsoft.com/office/drawing/2014/main" id="{9065EE6D-26E0-4C93-AFF0-076946F7ACE6}"/>
              </a:ext>
            </a:extLst>
          </p:cNvPr>
          <p:cNvSpPr/>
          <p:nvPr/>
        </p:nvSpPr>
        <p:spPr>
          <a:xfrm>
            <a:off x="4239937" y="2088643"/>
            <a:ext cx="27655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64278"/>
            <a:r>
              <a:rPr lang="en-US" altLang="zh-CN" sz="28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Angular position</a:t>
            </a:r>
            <a:endParaRPr lang="zh-CN" altLang="en-US" sz="28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+mn-lt"/>
            </a:endParaRPr>
          </a:p>
        </p:txBody>
      </p: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CFF492F8-0D88-4ED2-B468-75941EB40982}"/>
              </a:ext>
            </a:extLst>
          </p:cNvPr>
          <p:cNvCxnSpPr>
            <a:cxnSpLocks/>
          </p:cNvCxnSpPr>
          <p:nvPr/>
        </p:nvCxnSpPr>
        <p:spPr>
          <a:xfrm flipH="1">
            <a:off x="7005439" y="2379597"/>
            <a:ext cx="202549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4620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/>
          <p:cNvSpPr/>
          <p:nvPr/>
        </p:nvSpPr>
        <p:spPr>
          <a:xfrm>
            <a:off x="354" y="228285"/>
            <a:ext cx="225016" cy="5866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4" tIns="48217" rIns="96434" bIns="48217" rtlCol="0" anchor="ctr"/>
          <a:lstStyle/>
          <a:p>
            <a:pPr algn="ctr" defTabSz="964278"/>
            <a:endParaRPr lang="zh-CN" altLang="en-US" sz="1969">
              <a:solidFill>
                <a:srgbClr val="E7E6E6">
                  <a:lumMod val="50000"/>
                </a:srgbClr>
              </a:solidFill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392023" y="266575"/>
            <a:ext cx="2972993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64278"/>
            <a:r>
              <a:rPr lang="en-US" altLang="zh-CN" sz="2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02  Technical Details</a:t>
            </a:r>
            <a:endParaRPr lang="zh-CN" altLang="en-US" sz="2400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392023" y="635907"/>
            <a:ext cx="1259960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64278"/>
            <a:r>
              <a:rPr lang="en-US" altLang="zh-CN" sz="11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2.2  Remote Control</a:t>
            </a:r>
            <a:endParaRPr lang="zh-CN" altLang="en-US" sz="11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+mn-lt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2DF6C3A-815F-437D-89BB-DE44A2C3E6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6887" y="5250409"/>
            <a:ext cx="1522028" cy="1746982"/>
          </a:xfrm>
          <a:prstGeom prst="rect">
            <a:avLst/>
          </a:prstGeom>
        </p:spPr>
      </p:pic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C864190C-D943-4775-AF11-E4C2408CF4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3566496"/>
              </p:ext>
            </p:extLst>
          </p:nvPr>
        </p:nvGraphicFramePr>
        <p:xfrm>
          <a:off x="7293471" y="3189605"/>
          <a:ext cx="5411470" cy="4267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705735">
                  <a:extLst>
                    <a:ext uri="{9D8B030D-6E8A-4147-A177-3AD203B41FA5}">
                      <a16:colId xmlns:a16="http://schemas.microsoft.com/office/drawing/2014/main" val="1800918959"/>
                    </a:ext>
                  </a:extLst>
                </a:gridCol>
                <a:gridCol w="2705735">
                  <a:extLst>
                    <a:ext uri="{9D8B030D-6E8A-4147-A177-3AD203B41FA5}">
                      <a16:colId xmlns:a16="http://schemas.microsoft.com/office/drawing/2014/main" val="208719250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GB" altLang="zh-CN" sz="2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30°</a:t>
                      </a:r>
                      <a:endParaRPr lang="zh-CN" altLang="en-US" sz="2800" b="1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altLang="zh-CN" sz="2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20%</a:t>
                      </a:r>
                      <a:endParaRPr lang="zh-CN" altLang="en-US" sz="2800" b="1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95033601"/>
                  </a:ext>
                </a:extLst>
              </a:tr>
            </a:tbl>
          </a:graphicData>
        </a:graphic>
      </p:graphicFrame>
      <p:graphicFrame>
        <p:nvGraphicFramePr>
          <p:cNvPr id="12" name="表格 11">
            <a:extLst>
              <a:ext uri="{FF2B5EF4-FFF2-40B4-BE49-F238E27FC236}">
                <a16:creationId xmlns:a16="http://schemas.microsoft.com/office/drawing/2014/main" id="{97C81E5B-2F1F-4EB5-BB51-B4B505E9EF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0731765"/>
              </p:ext>
            </p:extLst>
          </p:nvPr>
        </p:nvGraphicFramePr>
        <p:xfrm>
          <a:off x="7293471" y="3901533"/>
          <a:ext cx="5405990" cy="43203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702995">
                  <a:extLst>
                    <a:ext uri="{9D8B030D-6E8A-4147-A177-3AD203B41FA5}">
                      <a16:colId xmlns:a16="http://schemas.microsoft.com/office/drawing/2014/main" val="3859254668"/>
                    </a:ext>
                  </a:extLst>
                </a:gridCol>
                <a:gridCol w="2702995">
                  <a:extLst>
                    <a:ext uri="{9D8B030D-6E8A-4147-A177-3AD203B41FA5}">
                      <a16:colId xmlns:a16="http://schemas.microsoft.com/office/drawing/2014/main" val="772369169"/>
                    </a:ext>
                  </a:extLst>
                </a:gridCol>
              </a:tblGrid>
              <a:tr h="432037"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GB" altLang="zh-CN" sz="2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150°</a:t>
                      </a:r>
                      <a:endParaRPr lang="zh-CN" sz="28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9434" marR="69434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altLang="zh-CN" sz="2800" dirty="0">
                          <a:effectLst/>
                        </a:rPr>
                        <a:t>100%</a:t>
                      </a:r>
                      <a:endParaRPr lang="zh-CN" altLang="zh-CN" sz="2800" dirty="0"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9434" marR="69434" marT="0" marB="0"/>
                </a:tc>
                <a:extLst>
                  <a:ext uri="{0D108BD9-81ED-4DB2-BD59-A6C34878D82A}">
                    <a16:rowId xmlns:a16="http://schemas.microsoft.com/office/drawing/2014/main" val="3447671114"/>
                  </a:ext>
                </a:extLst>
              </a:tr>
            </a:tbl>
          </a:graphicData>
        </a:graphic>
      </p:graphicFrame>
      <p:pic>
        <p:nvPicPr>
          <p:cNvPr id="17" name="图片 16">
            <a:extLst>
              <a:ext uri="{FF2B5EF4-FFF2-40B4-BE49-F238E27FC236}">
                <a16:creationId xmlns:a16="http://schemas.microsoft.com/office/drawing/2014/main" id="{BF838D75-C04C-47BB-9EA6-A3AFC17335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5793" y="1240061"/>
            <a:ext cx="1944216" cy="1751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2164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/>
          <p:cNvSpPr/>
          <p:nvPr/>
        </p:nvSpPr>
        <p:spPr>
          <a:xfrm>
            <a:off x="354" y="228285"/>
            <a:ext cx="225016" cy="5866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4" tIns="48217" rIns="96434" bIns="48217" rtlCol="0" anchor="ctr"/>
          <a:lstStyle/>
          <a:p>
            <a:pPr algn="ctr" defTabSz="964278"/>
            <a:endParaRPr lang="zh-CN" altLang="en-US" sz="1969">
              <a:solidFill>
                <a:srgbClr val="E7E6E6">
                  <a:lumMod val="50000"/>
                </a:srgbClr>
              </a:solidFill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392023" y="266575"/>
            <a:ext cx="2972993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64278"/>
            <a:r>
              <a:rPr lang="en-US" altLang="zh-CN" sz="2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02  Technical Details</a:t>
            </a:r>
            <a:endParaRPr lang="zh-CN" altLang="en-US" sz="2400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392023" y="635907"/>
            <a:ext cx="1259960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64278"/>
            <a:r>
              <a:rPr lang="en-US" altLang="zh-CN" sz="11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2.2  Remote Control</a:t>
            </a:r>
            <a:endParaRPr lang="zh-CN" altLang="en-US" sz="11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+mn-lt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2DF6C3A-815F-437D-89BB-DE44A2C3E6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149364" y="3359832"/>
            <a:ext cx="1522028" cy="1746982"/>
          </a:xfrm>
          <a:prstGeom prst="rect">
            <a:avLst/>
          </a:prstGeom>
        </p:spPr>
      </p:pic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C864190C-D943-4775-AF11-E4C2408CF489}"/>
              </a:ext>
            </a:extLst>
          </p:cNvPr>
          <p:cNvGraphicFramePr>
            <a:graphicFrameLocks noGrp="1"/>
          </p:cNvGraphicFramePr>
          <p:nvPr/>
        </p:nvGraphicFramePr>
        <p:xfrm>
          <a:off x="7293471" y="3189605"/>
          <a:ext cx="5411470" cy="4267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705735">
                  <a:extLst>
                    <a:ext uri="{9D8B030D-6E8A-4147-A177-3AD203B41FA5}">
                      <a16:colId xmlns:a16="http://schemas.microsoft.com/office/drawing/2014/main" val="1800918959"/>
                    </a:ext>
                  </a:extLst>
                </a:gridCol>
                <a:gridCol w="2705735">
                  <a:extLst>
                    <a:ext uri="{9D8B030D-6E8A-4147-A177-3AD203B41FA5}">
                      <a16:colId xmlns:a16="http://schemas.microsoft.com/office/drawing/2014/main" val="208719250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GB" altLang="zh-CN" sz="2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30°</a:t>
                      </a:r>
                      <a:endParaRPr lang="zh-CN" altLang="en-US" sz="2800" b="1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altLang="zh-CN" sz="2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20%</a:t>
                      </a:r>
                      <a:endParaRPr lang="zh-CN" altLang="en-US" sz="2800" b="1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95033601"/>
                  </a:ext>
                </a:extLst>
              </a:tr>
            </a:tbl>
          </a:graphicData>
        </a:graphic>
      </p:graphicFrame>
      <p:graphicFrame>
        <p:nvGraphicFramePr>
          <p:cNvPr id="12" name="表格 11">
            <a:extLst>
              <a:ext uri="{FF2B5EF4-FFF2-40B4-BE49-F238E27FC236}">
                <a16:creationId xmlns:a16="http://schemas.microsoft.com/office/drawing/2014/main" id="{97C81E5B-2F1F-4EB5-BB51-B4B505E9EFF1}"/>
              </a:ext>
            </a:extLst>
          </p:cNvPr>
          <p:cNvGraphicFramePr>
            <a:graphicFrameLocks noGrp="1"/>
          </p:cNvGraphicFramePr>
          <p:nvPr/>
        </p:nvGraphicFramePr>
        <p:xfrm>
          <a:off x="7293471" y="3901533"/>
          <a:ext cx="5405990" cy="43203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702995">
                  <a:extLst>
                    <a:ext uri="{9D8B030D-6E8A-4147-A177-3AD203B41FA5}">
                      <a16:colId xmlns:a16="http://schemas.microsoft.com/office/drawing/2014/main" val="3859254668"/>
                    </a:ext>
                  </a:extLst>
                </a:gridCol>
                <a:gridCol w="2702995">
                  <a:extLst>
                    <a:ext uri="{9D8B030D-6E8A-4147-A177-3AD203B41FA5}">
                      <a16:colId xmlns:a16="http://schemas.microsoft.com/office/drawing/2014/main" val="772369169"/>
                    </a:ext>
                  </a:extLst>
                </a:gridCol>
              </a:tblGrid>
              <a:tr h="432037"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GB" altLang="zh-CN" sz="2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150°</a:t>
                      </a:r>
                      <a:endParaRPr lang="zh-CN" sz="28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9434" marR="69434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altLang="zh-CN" sz="2800" dirty="0">
                          <a:effectLst/>
                        </a:rPr>
                        <a:t>100%</a:t>
                      </a:r>
                      <a:endParaRPr lang="zh-CN" altLang="zh-CN" sz="2800" dirty="0"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9434" marR="69434" marT="0" marB="0"/>
                </a:tc>
                <a:extLst>
                  <a:ext uri="{0D108BD9-81ED-4DB2-BD59-A6C34878D82A}">
                    <a16:rowId xmlns:a16="http://schemas.microsoft.com/office/drawing/2014/main" val="3447671114"/>
                  </a:ext>
                </a:extLst>
              </a:tr>
            </a:tbl>
          </a:graphicData>
        </a:graphic>
      </p:graphicFrame>
      <p:pic>
        <p:nvPicPr>
          <p:cNvPr id="17" name="图片 16">
            <a:extLst>
              <a:ext uri="{FF2B5EF4-FFF2-40B4-BE49-F238E27FC236}">
                <a16:creationId xmlns:a16="http://schemas.microsoft.com/office/drawing/2014/main" id="{BF838D75-C04C-47BB-9EA6-A3AFC17335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6887" y="1651419"/>
            <a:ext cx="1944216" cy="175154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A8774549-E664-4555-85C2-C2045F7E96D9}"/>
              </a:ext>
            </a:extLst>
          </p:cNvPr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65" t="-642" r="60664" b="38592"/>
          <a:stretch/>
        </p:blipFill>
        <p:spPr bwMode="auto">
          <a:xfrm>
            <a:off x="1813069" y="1600101"/>
            <a:ext cx="2816105" cy="358641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735188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E2DF6C3A-815F-437D-89BB-DE44A2C3E6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149364" y="3359832"/>
            <a:ext cx="1522028" cy="174698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A8774549-E664-4555-85C2-C2045F7E96D9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65" t="-642" r="60664" b="38592"/>
          <a:stretch/>
        </p:blipFill>
        <p:spPr bwMode="auto">
          <a:xfrm>
            <a:off x="1813069" y="1600101"/>
            <a:ext cx="2816105" cy="3586417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矩形 24"/>
          <p:cNvSpPr/>
          <p:nvPr/>
        </p:nvSpPr>
        <p:spPr>
          <a:xfrm>
            <a:off x="354" y="228285"/>
            <a:ext cx="225016" cy="5866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4" tIns="48217" rIns="96434" bIns="48217" rtlCol="0" anchor="ctr"/>
          <a:lstStyle/>
          <a:p>
            <a:pPr algn="ctr" defTabSz="964278"/>
            <a:endParaRPr lang="zh-CN" altLang="en-US" sz="1969">
              <a:solidFill>
                <a:srgbClr val="E7E6E6">
                  <a:lumMod val="50000"/>
                </a:srgbClr>
              </a:solidFill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392023" y="266575"/>
            <a:ext cx="2972993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64278"/>
            <a:r>
              <a:rPr lang="en-US" altLang="zh-CN" sz="2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02  Technical Details</a:t>
            </a:r>
            <a:endParaRPr lang="zh-CN" altLang="en-US" sz="2400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392023" y="635907"/>
            <a:ext cx="1259960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64278"/>
            <a:r>
              <a:rPr lang="en-US" altLang="zh-CN" sz="11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2.2  Remote Control</a:t>
            </a:r>
            <a:endParaRPr lang="zh-CN" altLang="en-US" sz="11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+mn-lt"/>
            </a:endParaRPr>
          </a:p>
        </p:txBody>
      </p:sp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C864190C-D943-4775-AF11-E4C2408CF489}"/>
              </a:ext>
            </a:extLst>
          </p:cNvPr>
          <p:cNvGraphicFramePr>
            <a:graphicFrameLocks noGrp="1"/>
          </p:cNvGraphicFramePr>
          <p:nvPr/>
        </p:nvGraphicFramePr>
        <p:xfrm>
          <a:off x="7293471" y="3189605"/>
          <a:ext cx="5411470" cy="4267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705735">
                  <a:extLst>
                    <a:ext uri="{9D8B030D-6E8A-4147-A177-3AD203B41FA5}">
                      <a16:colId xmlns:a16="http://schemas.microsoft.com/office/drawing/2014/main" val="1800918959"/>
                    </a:ext>
                  </a:extLst>
                </a:gridCol>
                <a:gridCol w="2705735">
                  <a:extLst>
                    <a:ext uri="{9D8B030D-6E8A-4147-A177-3AD203B41FA5}">
                      <a16:colId xmlns:a16="http://schemas.microsoft.com/office/drawing/2014/main" val="208719250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GB" altLang="zh-CN" sz="2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30°</a:t>
                      </a:r>
                      <a:endParaRPr lang="zh-CN" altLang="en-US" sz="2800" b="1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altLang="zh-CN" sz="2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20%</a:t>
                      </a:r>
                      <a:endParaRPr lang="zh-CN" altLang="en-US" sz="2800" b="1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95033601"/>
                  </a:ext>
                </a:extLst>
              </a:tr>
            </a:tbl>
          </a:graphicData>
        </a:graphic>
      </p:graphicFrame>
      <p:graphicFrame>
        <p:nvGraphicFramePr>
          <p:cNvPr id="12" name="表格 11">
            <a:extLst>
              <a:ext uri="{FF2B5EF4-FFF2-40B4-BE49-F238E27FC236}">
                <a16:creationId xmlns:a16="http://schemas.microsoft.com/office/drawing/2014/main" id="{97C81E5B-2F1F-4EB5-BB51-B4B505E9EFF1}"/>
              </a:ext>
            </a:extLst>
          </p:cNvPr>
          <p:cNvGraphicFramePr>
            <a:graphicFrameLocks noGrp="1"/>
          </p:cNvGraphicFramePr>
          <p:nvPr/>
        </p:nvGraphicFramePr>
        <p:xfrm>
          <a:off x="7293471" y="3901533"/>
          <a:ext cx="5405990" cy="43203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702995">
                  <a:extLst>
                    <a:ext uri="{9D8B030D-6E8A-4147-A177-3AD203B41FA5}">
                      <a16:colId xmlns:a16="http://schemas.microsoft.com/office/drawing/2014/main" val="3859254668"/>
                    </a:ext>
                  </a:extLst>
                </a:gridCol>
                <a:gridCol w="2702995">
                  <a:extLst>
                    <a:ext uri="{9D8B030D-6E8A-4147-A177-3AD203B41FA5}">
                      <a16:colId xmlns:a16="http://schemas.microsoft.com/office/drawing/2014/main" val="772369169"/>
                    </a:ext>
                  </a:extLst>
                </a:gridCol>
              </a:tblGrid>
              <a:tr h="432037"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GB" altLang="zh-CN" sz="2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150°</a:t>
                      </a:r>
                      <a:endParaRPr lang="zh-CN" sz="28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9434" marR="69434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altLang="zh-CN" sz="2800" dirty="0">
                          <a:effectLst/>
                        </a:rPr>
                        <a:t>100%</a:t>
                      </a:r>
                      <a:endParaRPr lang="zh-CN" altLang="zh-CN" sz="2800" dirty="0"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9434" marR="69434" marT="0" marB="0"/>
                </a:tc>
                <a:extLst>
                  <a:ext uri="{0D108BD9-81ED-4DB2-BD59-A6C34878D82A}">
                    <a16:rowId xmlns:a16="http://schemas.microsoft.com/office/drawing/2014/main" val="3447671114"/>
                  </a:ext>
                </a:extLst>
              </a:tr>
            </a:tbl>
          </a:graphicData>
        </a:graphic>
      </p:graphicFrame>
      <p:sp>
        <p:nvSpPr>
          <p:cNvPr id="16" name="箭头: 右弧形 15">
            <a:extLst>
              <a:ext uri="{FF2B5EF4-FFF2-40B4-BE49-F238E27FC236}">
                <a16:creationId xmlns:a16="http://schemas.microsoft.com/office/drawing/2014/main" id="{AD0C90A1-6309-464A-B5D2-6E7D0C506748}"/>
              </a:ext>
            </a:extLst>
          </p:cNvPr>
          <p:cNvSpPr/>
          <p:nvPr/>
        </p:nvSpPr>
        <p:spPr>
          <a:xfrm rot="19625922">
            <a:off x="3867636" y="525798"/>
            <a:ext cx="1652296" cy="2363393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8" name="箭头: 右弧形 17">
            <a:extLst>
              <a:ext uri="{FF2B5EF4-FFF2-40B4-BE49-F238E27FC236}">
                <a16:creationId xmlns:a16="http://schemas.microsoft.com/office/drawing/2014/main" id="{4B40FE75-41FF-49BD-AF96-839AED0C250A}"/>
              </a:ext>
            </a:extLst>
          </p:cNvPr>
          <p:cNvSpPr/>
          <p:nvPr/>
        </p:nvSpPr>
        <p:spPr>
          <a:xfrm rot="9000000">
            <a:off x="68781" y="1854859"/>
            <a:ext cx="1652296" cy="2363393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68799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8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/>
          <p:cNvSpPr/>
          <p:nvPr/>
        </p:nvSpPr>
        <p:spPr>
          <a:xfrm>
            <a:off x="354" y="228285"/>
            <a:ext cx="225016" cy="5866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4" tIns="48217" rIns="96434" bIns="48217" rtlCol="0" anchor="ctr"/>
          <a:lstStyle/>
          <a:p>
            <a:pPr algn="ctr" defTabSz="964278"/>
            <a:endParaRPr lang="zh-CN" altLang="en-US" sz="1969">
              <a:solidFill>
                <a:srgbClr val="E7E6E6">
                  <a:lumMod val="50000"/>
                </a:srgbClr>
              </a:solidFill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392023" y="266575"/>
            <a:ext cx="2972993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64278"/>
            <a:r>
              <a:rPr lang="en-US" altLang="zh-CN" sz="2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02  Technical Details</a:t>
            </a:r>
            <a:endParaRPr lang="zh-CN" altLang="en-US" sz="2400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392023" y="635907"/>
            <a:ext cx="1259960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64278"/>
            <a:r>
              <a:rPr lang="en-US" altLang="zh-CN" sz="11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2.2  Remote Control</a:t>
            </a:r>
            <a:endParaRPr lang="zh-CN" altLang="en-US" sz="11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+mn-lt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296C5FF-1D9F-41F7-9A36-1F0E2D3B4A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1590" y="2464558"/>
            <a:ext cx="2528244" cy="1990319"/>
          </a:xfrm>
          <a:prstGeom prst="rect">
            <a:avLst/>
          </a:prstGeom>
        </p:spPr>
      </p:pic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E4D5AABD-8CB0-4FC2-9D9C-0179B2BE078D}"/>
              </a:ext>
            </a:extLst>
          </p:cNvPr>
          <p:cNvCxnSpPr>
            <a:cxnSpLocks/>
          </p:cNvCxnSpPr>
          <p:nvPr/>
        </p:nvCxnSpPr>
        <p:spPr>
          <a:xfrm flipH="1">
            <a:off x="2929342" y="3459717"/>
            <a:ext cx="216024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E4BC2A6A-A718-4835-A040-E06E1CC84E85}"/>
              </a:ext>
            </a:extLst>
          </p:cNvPr>
          <p:cNvCxnSpPr>
            <a:cxnSpLocks/>
          </p:cNvCxnSpPr>
          <p:nvPr/>
        </p:nvCxnSpPr>
        <p:spPr>
          <a:xfrm>
            <a:off x="7873873" y="3459717"/>
            <a:ext cx="22562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>
            <a:extLst>
              <a:ext uri="{FF2B5EF4-FFF2-40B4-BE49-F238E27FC236}">
                <a16:creationId xmlns:a16="http://schemas.microsoft.com/office/drawing/2014/main" id="{43B1D944-36D0-4E68-8EB1-94FD4936B263}"/>
              </a:ext>
            </a:extLst>
          </p:cNvPr>
          <p:cNvSpPr/>
          <p:nvPr/>
        </p:nvSpPr>
        <p:spPr>
          <a:xfrm>
            <a:off x="6097694" y="4687153"/>
            <a:ext cx="9797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64278"/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Arduino</a:t>
            </a:r>
            <a:endParaRPr lang="zh-CN" altLang="en-US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+mn-lt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D16029A6-058A-4F5E-BA05-7B7531C1AAF6}"/>
              </a:ext>
            </a:extLst>
          </p:cNvPr>
          <p:cNvSpPr/>
          <p:nvPr/>
        </p:nvSpPr>
        <p:spPr>
          <a:xfrm>
            <a:off x="3433398" y="3040261"/>
            <a:ext cx="14157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64278"/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PWM signal</a:t>
            </a:r>
            <a:endParaRPr lang="zh-CN" altLang="en-US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+mn-lt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CAA0F774-C7B2-480D-8F61-D19D5DA15014}"/>
              </a:ext>
            </a:extLst>
          </p:cNvPr>
          <p:cNvSpPr/>
          <p:nvPr/>
        </p:nvSpPr>
        <p:spPr>
          <a:xfrm>
            <a:off x="7873873" y="2968253"/>
            <a:ext cx="20954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64278"/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4-bit  digital  signal</a:t>
            </a:r>
            <a:endParaRPr lang="zh-CN" altLang="en-US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+mn-lt"/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C9E568F1-3406-4E2E-A6ED-9A44C442F6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3996" y="2586226"/>
            <a:ext cx="1522028" cy="1746982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2A6487D5-21E0-4089-9BA5-F76F4885A050}"/>
              </a:ext>
            </a:extLst>
          </p:cNvPr>
          <p:cNvSpPr/>
          <p:nvPr/>
        </p:nvSpPr>
        <p:spPr>
          <a:xfrm>
            <a:off x="1198900" y="4687153"/>
            <a:ext cx="14414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64278"/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Servo Motor</a:t>
            </a:r>
            <a:endParaRPr lang="zh-CN" altLang="en-US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+mn-lt"/>
            </a:endParaRP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947111B0-E980-45BA-9544-6D4D89BBA0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46164" y="2413399"/>
            <a:ext cx="979755" cy="1992388"/>
          </a:xfrm>
          <a:prstGeom prst="rect">
            <a:avLst/>
          </a:prstGeom>
        </p:spPr>
      </p:pic>
      <p:sp>
        <p:nvSpPr>
          <p:cNvPr id="22" name="矩形 21">
            <a:extLst>
              <a:ext uri="{FF2B5EF4-FFF2-40B4-BE49-F238E27FC236}">
                <a16:creationId xmlns:a16="http://schemas.microsoft.com/office/drawing/2014/main" id="{6A82D47F-0620-4974-B64F-07D6ED6B4748}"/>
              </a:ext>
            </a:extLst>
          </p:cNvPr>
          <p:cNvSpPr/>
          <p:nvPr/>
        </p:nvSpPr>
        <p:spPr>
          <a:xfrm>
            <a:off x="10455169" y="4687153"/>
            <a:ext cx="7617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64278"/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Mbed</a:t>
            </a:r>
            <a:endParaRPr lang="zh-CN" altLang="en-US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140230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图片 52">
            <a:extLst>
              <a:ext uri="{FF2B5EF4-FFF2-40B4-BE49-F238E27FC236}">
                <a16:creationId xmlns:a16="http://schemas.microsoft.com/office/drawing/2014/main" id="{202A8AAA-6998-405A-83CD-216B0C2376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9940" y="3963635"/>
            <a:ext cx="1872296" cy="2087693"/>
          </a:xfrm>
          <a:prstGeom prst="rect">
            <a:avLst/>
          </a:prstGeom>
        </p:spPr>
      </p:pic>
      <p:sp>
        <p:nvSpPr>
          <p:cNvPr id="25" name="矩形 24"/>
          <p:cNvSpPr/>
          <p:nvPr/>
        </p:nvSpPr>
        <p:spPr>
          <a:xfrm>
            <a:off x="354" y="228285"/>
            <a:ext cx="225016" cy="5866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4" tIns="48217" rIns="96434" bIns="48217" rtlCol="0" anchor="ctr"/>
          <a:lstStyle/>
          <a:p>
            <a:pPr algn="ctr" defTabSz="964278"/>
            <a:endParaRPr lang="zh-CN" altLang="en-US" sz="1969">
              <a:solidFill>
                <a:srgbClr val="E7E6E6">
                  <a:lumMod val="50000"/>
                </a:srgbClr>
              </a:solidFill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392023" y="266575"/>
            <a:ext cx="2972993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64278"/>
            <a:r>
              <a:rPr lang="en-US" altLang="zh-CN" sz="2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02  Technical Details</a:t>
            </a:r>
            <a:endParaRPr lang="zh-CN" altLang="en-US" sz="2400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392023" y="635907"/>
            <a:ext cx="1259960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64278"/>
            <a:r>
              <a:rPr lang="en-US" altLang="zh-CN" sz="11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2.2  Remote Control</a:t>
            </a:r>
            <a:endParaRPr lang="zh-CN" altLang="en-US" sz="11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+mn-lt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27FC879-48E4-4387-B979-69E2A8B149A7}"/>
              </a:ext>
            </a:extLst>
          </p:cNvPr>
          <p:cNvSpPr/>
          <p:nvPr/>
        </p:nvSpPr>
        <p:spPr>
          <a:xfrm>
            <a:off x="8050002" y="1335169"/>
            <a:ext cx="364555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64278"/>
            <a:r>
              <a:rPr lang="en-US" altLang="zh-CN" sz="32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4-bit</a:t>
            </a:r>
            <a:r>
              <a:rPr lang="en-US" altLang="zh-CN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  digital  signal</a:t>
            </a:r>
            <a:endParaRPr lang="zh-CN" altLang="en-US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+mn-lt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3B00C18-9CF6-49B9-9D8E-90FF021D30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7490" y="4011287"/>
            <a:ext cx="979755" cy="199238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4D2D6DD-26C3-46FC-8EEC-BA9151B4A5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4839" y="2320181"/>
            <a:ext cx="2528244" cy="1990319"/>
          </a:xfrm>
          <a:prstGeom prst="rect">
            <a:avLst/>
          </a:prstGeom>
        </p:spPr>
      </p:pic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482BB3FA-13A3-4A3D-A6A8-68C0FCBB0A73}"/>
              </a:ext>
            </a:extLst>
          </p:cNvPr>
          <p:cNvCxnSpPr>
            <a:cxnSpLocks/>
          </p:cNvCxnSpPr>
          <p:nvPr/>
        </p:nvCxnSpPr>
        <p:spPr>
          <a:xfrm>
            <a:off x="3044999" y="2656942"/>
            <a:ext cx="244030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F2FDD9C8-E614-479C-B408-4FDE35E42938}"/>
              </a:ext>
            </a:extLst>
          </p:cNvPr>
          <p:cNvCxnSpPr>
            <a:cxnSpLocks/>
          </p:cNvCxnSpPr>
          <p:nvPr/>
        </p:nvCxnSpPr>
        <p:spPr>
          <a:xfrm>
            <a:off x="5485307" y="2656942"/>
            <a:ext cx="0" cy="15244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B653A6B6-1881-4F70-97EE-D6CD537DD723}"/>
              </a:ext>
            </a:extLst>
          </p:cNvPr>
          <p:cNvCxnSpPr>
            <a:cxnSpLocks/>
          </p:cNvCxnSpPr>
          <p:nvPr/>
        </p:nvCxnSpPr>
        <p:spPr>
          <a:xfrm>
            <a:off x="3325067" y="2728950"/>
            <a:ext cx="244030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ABFEC14E-0E18-4B9C-AA64-576125A3202E}"/>
              </a:ext>
            </a:extLst>
          </p:cNvPr>
          <p:cNvCxnSpPr>
            <a:cxnSpLocks/>
          </p:cNvCxnSpPr>
          <p:nvPr/>
        </p:nvCxnSpPr>
        <p:spPr>
          <a:xfrm>
            <a:off x="5765375" y="2728950"/>
            <a:ext cx="0" cy="12474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D8E4DF9C-C6E7-410E-B973-C9D5F31F8914}"/>
              </a:ext>
            </a:extLst>
          </p:cNvPr>
          <p:cNvCxnSpPr>
            <a:cxnSpLocks/>
          </p:cNvCxnSpPr>
          <p:nvPr/>
        </p:nvCxnSpPr>
        <p:spPr>
          <a:xfrm>
            <a:off x="3613099" y="2800958"/>
            <a:ext cx="244030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1D775700-68CC-4ADF-A08B-BEC90F51DE68}"/>
              </a:ext>
            </a:extLst>
          </p:cNvPr>
          <p:cNvCxnSpPr>
            <a:cxnSpLocks/>
          </p:cNvCxnSpPr>
          <p:nvPr/>
        </p:nvCxnSpPr>
        <p:spPr>
          <a:xfrm>
            <a:off x="6053407" y="2800958"/>
            <a:ext cx="0" cy="10313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FE26DA47-9C8A-45A0-ADA1-5172E039491A}"/>
              </a:ext>
            </a:extLst>
          </p:cNvPr>
          <p:cNvCxnSpPr>
            <a:cxnSpLocks/>
          </p:cNvCxnSpPr>
          <p:nvPr/>
        </p:nvCxnSpPr>
        <p:spPr>
          <a:xfrm>
            <a:off x="3901131" y="2872966"/>
            <a:ext cx="244030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4A27C97C-7111-4797-B900-643DC3BFE729}"/>
              </a:ext>
            </a:extLst>
          </p:cNvPr>
          <p:cNvCxnSpPr>
            <a:cxnSpLocks/>
          </p:cNvCxnSpPr>
          <p:nvPr/>
        </p:nvCxnSpPr>
        <p:spPr>
          <a:xfrm>
            <a:off x="6341439" y="2872966"/>
            <a:ext cx="0" cy="7433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>
            <a:extLst>
              <a:ext uri="{FF2B5EF4-FFF2-40B4-BE49-F238E27FC236}">
                <a16:creationId xmlns:a16="http://schemas.microsoft.com/office/drawing/2014/main" id="{2110365E-88BC-42DD-81F9-3C3448829E54}"/>
              </a:ext>
            </a:extLst>
          </p:cNvPr>
          <p:cNvSpPr/>
          <p:nvPr/>
        </p:nvSpPr>
        <p:spPr>
          <a:xfrm>
            <a:off x="5269940" y="4192389"/>
            <a:ext cx="160819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H/L</a:t>
            </a:r>
            <a:endParaRPr lang="zh-CN" altLang="en-US" sz="12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5FDFDA2E-7D8E-4F9A-A7A6-44EC3093769B}"/>
              </a:ext>
            </a:extLst>
          </p:cNvPr>
          <p:cNvSpPr/>
          <p:nvPr/>
        </p:nvSpPr>
        <p:spPr>
          <a:xfrm>
            <a:off x="6134512" y="3771374"/>
            <a:ext cx="4235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H/L</a:t>
            </a:r>
            <a:endParaRPr lang="zh-CN" altLang="en-US" sz="1200" dirty="0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1CD22C8D-8578-42B8-B9B6-89544FCB77FB}"/>
              </a:ext>
            </a:extLst>
          </p:cNvPr>
          <p:cNvSpPr/>
          <p:nvPr/>
        </p:nvSpPr>
        <p:spPr>
          <a:xfrm>
            <a:off x="5848333" y="3904357"/>
            <a:ext cx="4235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H/L</a:t>
            </a:r>
            <a:endParaRPr lang="zh-CN" altLang="en-US" sz="1200" dirty="0"/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C823FD53-F6A1-4CD3-8B63-88733E9ECE55}"/>
              </a:ext>
            </a:extLst>
          </p:cNvPr>
          <p:cNvSpPr txBox="1"/>
          <p:nvPr/>
        </p:nvSpPr>
        <p:spPr>
          <a:xfrm>
            <a:off x="3837087" y="5007481"/>
            <a:ext cx="1593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Mbed program</a:t>
            </a:r>
            <a:endParaRPr lang="zh-CN" altLang="en-US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66EEB655-45F5-4A69-93AE-E94F6074E298}"/>
              </a:ext>
            </a:extLst>
          </p:cNvPr>
          <p:cNvSpPr/>
          <p:nvPr/>
        </p:nvSpPr>
        <p:spPr>
          <a:xfrm>
            <a:off x="5562153" y="4059406"/>
            <a:ext cx="4235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H/L</a:t>
            </a:r>
            <a:endParaRPr lang="zh-CN" altLang="en-US" sz="1200" dirty="0"/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3ED3D927-7ADF-4B8F-BFA6-3A02AF584FE1}"/>
              </a:ext>
            </a:extLst>
          </p:cNvPr>
          <p:cNvSpPr/>
          <p:nvPr/>
        </p:nvSpPr>
        <p:spPr>
          <a:xfrm>
            <a:off x="5285306" y="6269588"/>
            <a:ext cx="42351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1/0</a:t>
            </a:r>
            <a:endParaRPr lang="zh-CN" altLang="en-US" sz="1200" dirty="0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2EAC6B4B-D006-4A7F-95A9-1A6F905F7A04}"/>
              </a:ext>
            </a:extLst>
          </p:cNvPr>
          <p:cNvSpPr/>
          <p:nvPr/>
        </p:nvSpPr>
        <p:spPr>
          <a:xfrm>
            <a:off x="6149877" y="5848573"/>
            <a:ext cx="42351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1/0</a:t>
            </a:r>
            <a:endParaRPr lang="zh-CN" altLang="en-US" sz="1200" dirty="0"/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DD187D9C-6FD6-4AAE-9493-07DF61AE9830}"/>
              </a:ext>
            </a:extLst>
          </p:cNvPr>
          <p:cNvSpPr/>
          <p:nvPr/>
        </p:nvSpPr>
        <p:spPr>
          <a:xfrm>
            <a:off x="5863698" y="5981556"/>
            <a:ext cx="42351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1/0</a:t>
            </a:r>
            <a:endParaRPr lang="zh-CN" altLang="en-US" sz="1200" dirty="0"/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590B4280-D226-4120-92A5-D4AA6923CC07}"/>
              </a:ext>
            </a:extLst>
          </p:cNvPr>
          <p:cNvSpPr/>
          <p:nvPr/>
        </p:nvSpPr>
        <p:spPr>
          <a:xfrm>
            <a:off x="5577518" y="6136605"/>
            <a:ext cx="42351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1/0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6936270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build="p"/>
      <p:bldP spid="46" grpId="0" build="p"/>
      <p:bldP spid="47" grpId="0" build="p"/>
      <p:bldP spid="48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 29">
            <a:extLst>
              <a:ext uri="{FF2B5EF4-FFF2-40B4-BE49-F238E27FC236}">
                <a16:creationId xmlns:a16="http://schemas.microsoft.com/office/drawing/2014/main" id="{57A70E92-F899-4E01-84BC-B2A0C55C52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9940" y="3963635"/>
            <a:ext cx="1872296" cy="2087693"/>
          </a:xfrm>
          <a:prstGeom prst="rect">
            <a:avLst/>
          </a:prstGeom>
        </p:spPr>
      </p:pic>
      <p:sp>
        <p:nvSpPr>
          <p:cNvPr id="25" name="矩形 24"/>
          <p:cNvSpPr/>
          <p:nvPr/>
        </p:nvSpPr>
        <p:spPr>
          <a:xfrm>
            <a:off x="354" y="228285"/>
            <a:ext cx="225016" cy="5866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4" tIns="48217" rIns="96434" bIns="48217" rtlCol="0" anchor="ctr"/>
          <a:lstStyle/>
          <a:p>
            <a:pPr algn="ctr" defTabSz="964278"/>
            <a:endParaRPr lang="zh-CN" altLang="en-US" sz="1969">
              <a:solidFill>
                <a:srgbClr val="E7E6E6">
                  <a:lumMod val="50000"/>
                </a:srgbClr>
              </a:solidFill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392023" y="266575"/>
            <a:ext cx="2972993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64278"/>
            <a:r>
              <a:rPr lang="en-US" altLang="zh-CN" sz="2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02  Technical Details</a:t>
            </a:r>
            <a:endParaRPr lang="zh-CN" altLang="en-US" sz="2400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392023" y="635907"/>
            <a:ext cx="1259960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64278"/>
            <a:r>
              <a:rPr lang="en-US" altLang="zh-CN" sz="11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2.2  Remote Control</a:t>
            </a:r>
            <a:endParaRPr lang="zh-CN" altLang="en-US" sz="11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+mn-lt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27FC879-48E4-4387-B979-69E2A8B149A7}"/>
              </a:ext>
            </a:extLst>
          </p:cNvPr>
          <p:cNvSpPr/>
          <p:nvPr/>
        </p:nvSpPr>
        <p:spPr>
          <a:xfrm>
            <a:off x="196270" y="1330812"/>
            <a:ext cx="228139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64278"/>
            <a:r>
              <a:rPr lang="en-US" altLang="zh-CN" sz="32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Example</a:t>
            </a:r>
            <a:r>
              <a:rPr lang="zh-CN" altLang="en-US" sz="32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：</a:t>
            </a:r>
            <a:endParaRPr lang="zh-CN" altLang="en-US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+mn-lt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3B00C18-9CF6-49B9-9D8E-90FF021D30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7490" y="4011287"/>
            <a:ext cx="979755" cy="199238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4D2D6DD-26C3-46FC-8EEC-BA9151B4A5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4839" y="2320181"/>
            <a:ext cx="2528244" cy="1990319"/>
          </a:xfrm>
          <a:prstGeom prst="rect">
            <a:avLst/>
          </a:prstGeom>
        </p:spPr>
      </p:pic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482BB3FA-13A3-4A3D-A6A8-68C0FCBB0A73}"/>
              </a:ext>
            </a:extLst>
          </p:cNvPr>
          <p:cNvCxnSpPr>
            <a:cxnSpLocks/>
          </p:cNvCxnSpPr>
          <p:nvPr/>
        </p:nvCxnSpPr>
        <p:spPr>
          <a:xfrm>
            <a:off x="3044999" y="2656942"/>
            <a:ext cx="244030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F2FDD9C8-E614-479C-B408-4FDE35E42938}"/>
              </a:ext>
            </a:extLst>
          </p:cNvPr>
          <p:cNvCxnSpPr>
            <a:cxnSpLocks/>
          </p:cNvCxnSpPr>
          <p:nvPr/>
        </p:nvCxnSpPr>
        <p:spPr>
          <a:xfrm>
            <a:off x="5485307" y="2656942"/>
            <a:ext cx="0" cy="15244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B653A6B6-1881-4F70-97EE-D6CD537DD723}"/>
              </a:ext>
            </a:extLst>
          </p:cNvPr>
          <p:cNvCxnSpPr>
            <a:cxnSpLocks/>
          </p:cNvCxnSpPr>
          <p:nvPr/>
        </p:nvCxnSpPr>
        <p:spPr>
          <a:xfrm>
            <a:off x="3325067" y="2728950"/>
            <a:ext cx="244030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ABFEC14E-0E18-4B9C-AA64-576125A3202E}"/>
              </a:ext>
            </a:extLst>
          </p:cNvPr>
          <p:cNvCxnSpPr>
            <a:cxnSpLocks/>
          </p:cNvCxnSpPr>
          <p:nvPr/>
        </p:nvCxnSpPr>
        <p:spPr>
          <a:xfrm>
            <a:off x="5765375" y="2728950"/>
            <a:ext cx="0" cy="12474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D8E4DF9C-C6E7-410E-B973-C9D5F31F8914}"/>
              </a:ext>
            </a:extLst>
          </p:cNvPr>
          <p:cNvCxnSpPr>
            <a:cxnSpLocks/>
          </p:cNvCxnSpPr>
          <p:nvPr/>
        </p:nvCxnSpPr>
        <p:spPr>
          <a:xfrm>
            <a:off x="3613099" y="2800958"/>
            <a:ext cx="244030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1D775700-68CC-4ADF-A08B-BEC90F51DE68}"/>
              </a:ext>
            </a:extLst>
          </p:cNvPr>
          <p:cNvCxnSpPr>
            <a:cxnSpLocks/>
          </p:cNvCxnSpPr>
          <p:nvPr/>
        </p:nvCxnSpPr>
        <p:spPr>
          <a:xfrm>
            <a:off x="6053407" y="2800958"/>
            <a:ext cx="0" cy="10313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FE26DA47-9C8A-45A0-ADA1-5172E039491A}"/>
              </a:ext>
            </a:extLst>
          </p:cNvPr>
          <p:cNvCxnSpPr>
            <a:cxnSpLocks/>
          </p:cNvCxnSpPr>
          <p:nvPr/>
        </p:nvCxnSpPr>
        <p:spPr>
          <a:xfrm>
            <a:off x="3901131" y="2872966"/>
            <a:ext cx="244030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4A27C97C-7111-4797-B900-643DC3BFE729}"/>
              </a:ext>
            </a:extLst>
          </p:cNvPr>
          <p:cNvCxnSpPr>
            <a:cxnSpLocks/>
          </p:cNvCxnSpPr>
          <p:nvPr/>
        </p:nvCxnSpPr>
        <p:spPr>
          <a:xfrm>
            <a:off x="6341439" y="2872966"/>
            <a:ext cx="0" cy="7433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>
            <a:extLst>
              <a:ext uri="{FF2B5EF4-FFF2-40B4-BE49-F238E27FC236}">
                <a16:creationId xmlns:a16="http://schemas.microsoft.com/office/drawing/2014/main" id="{2110365E-88BC-42DD-81F9-3C3448829E54}"/>
              </a:ext>
            </a:extLst>
          </p:cNvPr>
          <p:cNvSpPr/>
          <p:nvPr/>
        </p:nvSpPr>
        <p:spPr>
          <a:xfrm>
            <a:off x="5269941" y="4192389"/>
            <a:ext cx="3994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  </a:t>
            </a:r>
            <a:r>
              <a:rPr lang="en-US" altLang="zh-CN" sz="16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L</a:t>
            </a:r>
            <a:endParaRPr lang="zh-CN" altLang="en-US" sz="12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5FDFDA2E-7D8E-4F9A-A7A6-44EC3093769B}"/>
              </a:ext>
            </a:extLst>
          </p:cNvPr>
          <p:cNvSpPr/>
          <p:nvPr/>
        </p:nvSpPr>
        <p:spPr>
          <a:xfrm>
            <a:off x="6134512" y="3771374"/>
            <a:ext cx="38504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  </a:t>
            </a:r>
            <a:r>
              <a:rPr lang="en-US" altLang="zh-CN" sz="16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L</a:t>
            </a:r>
            <a:endParaRPr lang="zh-CN" altLang="en-US" sz="1600" dirty="0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1CD22C8D-8578-42B8-B9B6-89544FCB77FB}"/>
              </a:ext>
            </a:extLst>
          </p:cNvPr>
          <p:cNvSpPr/>
          <p:nvPr/>
        </p:nvSpPr>
        <p:spPr>
          <a:xfrm>
            <a:off x="5848333" y="3904357"/>
            <a:ext cx="35939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/>
              <a:t> H</a:t>
            </a:r>
            <a:endParaRPr lang="zh-CN" altLang="en-US" sz="16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66EEB655-45F5-4A69-93AE-E94F6074E298}"/>
              </a:ext>
            </a:extLst>
          </p:cNvPr>
          <p:cNvSpPr/>
          <p:nvPr/>
        </p:nvSpPr>
        <p:spPr>
          <a:xfrm>
            <a:off x="5562153" y="4059406"/>
            <a:ext cx="39946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 </a:t>
            </a:r>
            <a:r>
              <a:rPr lang="en-US" altLang="zh-CN" sz="16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 L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41551854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/>
      <p:bldP spid="29" grpId="0"/>
      <p:bldP spid="16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/>
          <p:cNvSpPr/>
          <p:nvPr/>
        </p:nvSpPr>
        <p:spPr>
          <a:xfrm>
            <a:off x="354" y="228285"/>
            <a:ext cx="225016" cy="5866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4" tIns="48217" rIns="96434" bIns="48217" rtlCol="0" anchor="ctr"/>
          <a:lstStyle/>
          <a:p>
            <a:pPr algn="ctr" defTabSz="964278"/>
            <a:endParaRPr lang="zh-CN" altLang="en-US" sz="1969">
              <a:solidFill>
                <a:srgbClr val="E7E6E6">
                  <a:lumMod val="50000"/>
                </a:srgbClr>
              </a:solidFill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392023" y="266575"/>
            <a:ext cx="2972993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64278"/>
            <a:r>
              <a:rPr lang="en-US" altLang="zh-CN" sz="2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02  Technical Details</a:t>
            </a:r>
            <a:endParaRPr lang="zh-CN" altLang="en-US" sz="2400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392023" y="635907"/>
            <a:ext cx="1259960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64278"/>
            <a:r>
              <a:rPr lang="en-US" altLang="zh-CN" sz="11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2.2  Remote Control</a:t>
            </a:r>
            <a:endParaRPr lang="zh-CN" altLang="en-US" sz="11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+mn-lt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BA3A911-1FAF-4B94-92A3-986CDFE271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1862" y="2353070"/>
            <a:ext cx="979755" cy="199238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FE4FEBA0-BF23-4F53-B514-E9E6FB39EA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4159" y="2305418"/>
            <a:ext cx="1872296" cy="2087693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1239420B-A7E9-49D8-A042-168BBE12E77A}"/>
              </a:ext>
            </a:extLst>
          </p:cNvPr>
          <p:cNvSpPr/>
          <p:nvPr/>
        </p:nvSpPr>
        <p:spPr>
          <a:xfrm>
            <a:off x="4591725" y="1777503"/>
            <a:ext cx="5960970" cy="5727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chemeClr val="tx2">
                    <a:lumMod val="20000"/>
                    <a:lumOff val="8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INSTRUCTION  0</a:t>
            </a:r>
          </a:p>
          <a:p>
            <a:r>
              <a:rPr lang="en-US" altLang="zh-CN" sz="2400" b="1" dirty="0">
                <a:solidFill>
                  <a:schemeClr val="tx2">
                    <a:lumMod val="20000"/>
                    <a:lumOff val="8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INSTRUCTION  1</a:t>
            </a:r>
          </a:p>
          <a:p>
            <a:r>
              <a:rPr lang="en-US" altLang="zh-CN" sz="2400" b="1" dirty="0">
                <a:solidFill>
                  <a:schemeClr val="tx2">
                    <a:lumMod val="20000"/>
                    <a:lumOff val="8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INSTRUCTION  2</a:t>
            </a:r>
          </a:p>
          <a:p>
            <a:r>
              <a:rPr lang="en-US" altLang="zh-CN" sz="2400" b="1" dirty="0">
                <a:solidFill>
                  <a:schemeClr val="tx2">
                    <a:lumMod val="20000"/>
                    <a:lumOff val="8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INSTRUCTION  3</a:t>
            </a:r>
          </a:p>
          <a:p>
            <a:r>
              <a:rPr lang="en-US" altLang="zh-CN" sz="2400" b="1" dirty="0">
                <a:solidFill>
                  <a:schemeClr val="tx2">
                    <a:lumMod val="20000"/>
                    <a:lumOff val="8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INSTRUCTION  4</a:t>
            </a:r>
          </a:p>
          <a:p>
            <a:r>
              <a:rPr lang="en-US" altLang="zh-CN" sz="2400" b="1" dirty="0">
                <a:solidFill>
                  <a:schemeClr val="tx2">
                    <a:lumMod val="20000"/>
                    <a:lumOff val="8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INSTRUCTION  5</a:t>
            </a:r>
          </a:p>
          <a:p>
            <a:r>
              <a:rPr lang="en-US" altLang="zh-CN" sz="2400" b="1" dirty="0">
                <a:solidFill>
                  <a:schemeClr val="tx2">
                    <a:lumMod val="20000"/>
                    <a:lumOff val="8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INSTRUCTION  6</a:t>
            </a:r>
          </a:p>
          <a:p>
            <a:r>
              <a:rPr lang="en-US" altLang="zh-CN" sz="2400" b="1" dirty="0">
                <a:solidFill>
                  <a:schemeClr val="tx2">
                    <a:lumMod val="20000"/>
                    <a:lumOff val="8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INSTRUCTION  7</a:t>
            </a:r>
          </a:p>
          <a:p>
            <a:r>
              <a:rPr lang="en-US" altLang="zh-CN" sz="2400" b="1" dirty="0">
                <a:solidFill>
                  <a:schemeClr val="tx2">
                    <a:lumMod val="20000"/>
                    <a:lumOff val="8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INSTRUCTION  8</a:t>
            </a:r>
          </a:p>
          <a:p>
            <a:r>
              <a:rPr lang="en-US" altLang="zh-CN" sz="2400" b="1" dirty="0">
                <a:solidFill>
                  <a:schemeClr val="tx2">
                    <a:lumMod val="20000"/>
                    <a:lumOff val="8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INSTRUCTION  9</a:t>
            </a:r>
          </a:p>
          <a:p>
            <a:r>
              <a:rPr lang="en-US" altLang="zh-CN" sz="2400" b="1" dirty="0">
                <a:solidFill>
                  <a:schemeClr val="tx2">
                    <a:lumMod val="20000"/>
                    <a:lumOff val="8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INSTRUCTION  10</a:t>
            </a:r>
          </a:p>
          <a:p>
            <a:endParaRPr lang="en-US" altLang="zh-CN" sz="20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+mn-lt"/>
            </a:endParaRPr>
          </a:p>
          <a:p>
            <a:endParaRPr lang="en-US" altLang="zh-CN" sz="20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+mn-lt"/>
            </a:endParaRPr>
          </a:p>
          <a:p>
            <a:endParaRPr lang="en-US" altLang="zh-CN" sz="20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+mn-lt"/>
            </a:endParaRPr>
          </a:p>
          <a:p>
            <a:endParaRPr lang="en-US" altLang="zh-CN" sz="20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+mn-lt"/>
            </a:endParaRPr>
          </a:p>
          <a:p>
            <a:endParaRPr lang="zh-CN" altLang="en-US" sz="2000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EDB4D141-50C2-42D7-BAAF-962479E9F559}"/>
              </a:ext>
            </a:extLst>
          </p:cNvPr>
          <p:cNvSpPr/>
          <p:nvPr/>
        </p:nvSpPr>
        <p:spPr>
          <a:xfrm>
            <a:off x="4591725" y="1777504"/>
            <a:ext cx="5960970" cy="5727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chemeClr val="tx2">
                    <a:lumMod val="20000"/>
                    <a:lumOff val="8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INSTRUCTION  0</a:t>
            </a:r>
          </a:p>
          <a:p>
            <a:r>
              <a:rPr lang="en-US" altLang="zh-CN" sz="2400" b="1" dirty="0">
                <a:solidFill>
                  <a:schemeClr val="tx2">
                    <a:lumMod val="20000"/>
                    <a:lumOff val="8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INSTRUCTION  1</a:t>
            </a:r>
          </a:p>
          <a:p>
            <a:r>
              <a:rPr lang="en-US" altLang="zh-CN" sz="2400" b="1" dirty="0">
                <a:solidFill>
                  <a:schemeClr val="tx2">
                    <a:lumMod val="20000"/>
                    <a:lumOff val="8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INSTRUCTION  2</a:t>
            </a:r>
          </a:p>
          <a:p>
            <a:r>
              <a:rPr lang="en-US" altLang="zh-CN" sz="2400" b="1" dirty="0">
                <a:solidFill>
                  <a:schemeClr val="tx2">
                    <a:lumMod val="20000"/>
                    <a:lumOff val="8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INSTRUCTION  3</a:t>
            </a:r>
          </a:p>
          <a:p>
            <a:r>
              <a:rPr lang="en-US" altLang="zh-CN" sz="2400" b="1" dirty="0">
                <a:solidFill>
                  <a:schemeClr val="tx2">
                    <a:lumMod val="20000"/>
                    <a:lumOff val="8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INSTRUCTION  4</a:t>
            </a:r>
          </a:p>
          <a:p>
            <a:r>
              <a:rPr lang="en-US" altLang="zh-CN" sz="2400" b="1" dirty="0">
                <a:solidFill>
                  <a:schemeClr val="tx2">
                    <a:lumMod val="20000"/>
                    <a:lumOff val="8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INSTRUCTION  5</a:t>
            </a:r>
          </a:p>
          <a:p>
            <a:r>
              <a:rPr lang="en-US" altLang="zh-CN" sz="2400" b="1" dirty="0">
                <a:solidFill>
                  <a:schemeClr val="tx2">
                    <a:lumMod val="20000"/>
                    <a:lumOff val="8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INSTRUCTION  6</a:t>
            </a:r>
          </a:p>
          <a:p>
            <a:r>
              <a:rPr lang="en-US" altLang="zh-CN" sz="2400" b="1" dirty="0">
                <a:solidFill>
                  <a:schemeClr val="tx2">
                    <a:lumMod val="20000"/>
                    <a:lumOff val="8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INSTRUCTION  7</a:t>
            </a:r>
          </a:p>
          <a:p>
            <a:r>
              <a:rPr lang="en-US" altLang="zh-CN" sz="2400" b="1" dirty="0">
                <a:solidFill>
                  <a:schemeClr val="tx2">
                    <a:lumMod val="20000"/>
                    <a:lumOff val="8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INSTRUCTION  8</a:t>
            </a:r>
          </a:p>
          <a:p>
            <a:r>
              <a:rPr lang="en-US" altLang="zh-CN" sz="2400" b="1" dirty="0">
                <a:solidFill>
                  <a:schemeClr val="tx2">
                    <a:lumMod val="20000"/>
                    <a:lumOff val="8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INSTRUCTION  9</a:t>
            </a:r>
          </a:p>
          <a:p>
            <a:r>
              <a:rPr lang="en-US" altLang="zh-CN" sz="2400" b="1" dirty="0">
                <a:solidFill>
                  <a:schemeClr val="tx2">
                    <a:lumMod val="20000"/>
                    <a:lumOff val="8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INSTRUCTION  10</a:t>
            </a:r>
          </a:p>
          <a:p>
            <a:endParaRPr lang="en-US" altLang="zh-CN" sz="20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+mn-lt"/>
            </a:endParaRPr>
          </a:p>
          <a:p>
            <a:endParaRPr lang="en-US" altLang="zh-CN" sz="20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+mn-lt"/>
            </a:endParaRPr>
          </a:p>
          <a:p>
            <a:endParaRPr lang="en-US" altLang="zh-CN" sz="20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+mn-lt"/>
            </a:endParaRPr>
          </a:p>
          <a:p>
            <a:endParaRPr lang="en-US" altLang="zh-CN" sz="20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+mn-lt"/>
            </a:endParaRPr>
          </a:p>
          <a:p>
            <a:endParaRPr lang="zh-CN" altLang="en-US" sz="2000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1402D611-4002-488B-B179-C8CFC631FF10}"/>
              </a:ext>
            </a:extLst>
          </p:cNvPr>
          <p:cNvSpPr/>
          <p:nvPr/>
        </p:nvSpPr>
        <p:spPr>
          <a:xfrm>
            <a:off x="769303" y="1423560"/>
            <a:ext cx="233012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L  </a:t>
            </a:r>
            <a:r>
              <a:rPr lang="en-US" altLang="zh-CN" sz="4000" b="1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L</a:t>
            </a:r>
            <a:r>
              <a:rPr lang="en-US" altLang="zh-CN" sz="40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  H  L</a:t>
            </a:r>
            <a:endParaRPr lang="zh-CN" alt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36913844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/>
          <p:cNvSpPr/>
          <p:nvPr/>
        </p:nvSpPr>
        <p:spPr>
          <a:xfrm>
            <a:off x="354" y="228285"/>
            <a:ext cx="225016" cy="5866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4" tIns="48217" rIns="96434" bIns="48217" rtlCol="0" anchor="ctr"/>
          <a:lstStyle/>
          <a:p>
            <a:pPr algn="ctr" defTabSz="964278"/>
            <a:endParaRPr lang="zh-CN" altLang="en-US" sz="1969">
              <a:solidFill>
                <a:srgbClr val="E7E6E6">
                  <a:lumMod val="50000"/>
                </a:srgbClr>
              </a:solidFill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392023" y="266575"/>
            <a:ext cx="2972993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64278"/>
            <a:r>
              <a:rPr lang="en-US" altLang="zh-CN" sz="2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02  Technical Details</a:t>
            </a:r>
            <a:endParaRPr lang="zh-CN" altLang="en-US" sz="2400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392023" y="635907"/>
            <a:ext cx="1259960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64278"/>
            <a:r>
              <a:rPr lang="en-US" altLang="zh-CN" sz="11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2.2  Remote Control</a:t>
            </a:r>
            <a:endParaRPr lang="zh-CN" altLang="en-US" sz="11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+mn-lt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BA3A911-1FAF-4B94-92A3-986CDFE271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1862" y="2353070"/>
            <a:ext cx="979755" cy="199238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FE4FEBA0-BF23-4F53-B514-E9E6FB39EA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4159" y="2305418"/>
            <a:ext cx="1872296" cy="2087693"/>
          </a:xfrm>
          <a:prstGeom prst="rect">
            <a:avLst/>
          </a:prstGeom>
        </p:spPr>
      </p:pic>
      <p:sp>
        <p:nvSpPr>
          <p:cNvPr id="9" name="等号 8">
            <a:extLst>
              <a:ext uri="{FF2B5EF4-FFF2-40B4-BE49-F238E27FC236}">
                <a16:creationId xmlns:a16="http://schemas.microsoft.com/office/drawing/2014/main" id="{FFFD3477-2664-419B-989B-8BAB90A486A4}"/>
              </a:ext>
            </a:extLst>
          </p:cNvPr>
          <p:cNvSpPr/>
          <p:nvPr/>
        </p:nvSpPr>
        <p:spPr>
          <a:xfrm>
            <a:off x="452711" y="4852231"/>
            <a:ext cx="252298" cy="252298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0D5A54D2-7A45-4ACC-BFE1-9C191D6A3517}"/>
              </a:ext>
            </a:extLst>
          </p:cNvPr>
          <p:cNvSpPr/>
          <p:nvPr/>
        </p:nvSpPr>
        <p:spPr>
          <a:xfrm>
            <a:off x="924159" y="4624437"/>
            <a:ext cx="218200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0  0  1  0</a:t>
            </a:r>
            <a:endParaRPr lang="zh-CN" altLang="en-US" sz="4000" b="1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239420B-A7E9-49D8-A042-168BBE12E77A}"/>
              </a:ext>
            </a:extLst>
          </p:cNvPr>
          <p:cNvSpPr/>
          <p:nvPr/>
        </p:nvSpPr>
        <p:spPr>
          <a:xfrm>
            <a:off x="4591725" y="1777503"/>
            <a:ext cx="5960970" cy="5727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chemeClr val="tx2">
                    <a:lumMod val="20000"/>
                    <a:lumOff val="8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INSTRUCTION  0</a:t>
            </a:r>
          </a:p>
          <a:p>
            <a:r>
              <a:rPr lang="en-US" altLang="zh-CN" sz="2400" b="1" dirty="0">
                <a:solidFill>
                  <a:schemeClr val="tx2">
                    <a:lumMod val="20000"/>
                    <a:lumOff val="8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INSTRUCTION  1</a:t>
            </a:r>
          </a:p>
          <a:p>
            <a:r>
              <a:rPr lang="en-US" altLang="zh-CN" sz="2400" b="1" dirty="0">
                <a:solidFill>
                  <a:schemeClr val="tx2">
                    <a:lumMod val="20000"/>
                    <a:lumOff val="8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INSTRUCTION  2</a:t>
            </a:r>
          </a:p>
          <a:p>
            <a:r>
              <a:rPr lang="en-US" altLang="zh-CN" sz="2400" b="1" dirty="0">
                <a:solidFill>
                  <a:schemeClr val="tx2">
                    <a:lumMod val="20000"/>
                    <a:lumOff val="8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INSTRUCTION  3</a:t>
            </a:r>
          </a:p>
          <a:p>
            <a:r>
              <a:rPr lang="en-US" altLang="zh-CN" sz="2400" b="1" dirty="0">
                <a:solidFill>
                  <a:schemeClr val="tx2">
                    <a:lumMod val="20000"/>
                    <a:lumOff val="8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INSTRUCTION  4</a:t>
            </a:r>
          </a:p>
          <a:p>
            <a:r>
              <a:rPr lang="en-US" altLang="zh-CN" sz="2400" b="1" dirty="0">
                <a:solidFill>
                  <a:schemeClr val="tx2">
                    <a:lumMod val="20000"/>
                    <a:lumOff val="8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INSTRUCTION  5</a:t>
            </a:r>
          </a:p>
          <a:p>
            <a:r>
              <a:rPr lang="en-US" altLang="zh-CN" sz="2400" b="1" dirty="0">
                <a:solidFill>
                  <a:schemeClr val="tx2">
                    <a:lumMod val="20000"/>
                    <a:lumOff val="8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INSTRUCTION  6</a:t>
            </a:r>
          </a:p>
          <a:p>
            <a:r>
              <a:rPr lang="en-US" altLang="zh-CN" sz="2400" b="1" dirty="0">
                <a:solidFill>
                  <a:schemeClr val="tx2">
                    <a:lumMod val="20000"/>
                    <a:lumOff val="8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INSTRUCTION  7</a:t>
            </a:r>
          </a:p>
          <a:p>
            <a:r>
              <a:rPr lang="en-US" altLang="zh-CN" sz="2400" b="1" dirty="0">
                <a:solidFill>
                  <a:schemeClr val="tx2">
                    <a:lumMod val="20000"/>
                    <a:lumOff val="8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INSTRUCTION  8</a:t>
            </a:r>
          </a:p>
          <a:p>
            <a:r>
              <a:rPr lang="en-US" altLang="zh-CN" sz="2400" b="1" dirty="0">
                <a:solidFill>
                  <a:schemeClr val="tx2">
                    <a:lumMod val="20000"/>
                    <a:lumOff val="8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INSTRUCTION  9</a:t>
            </a:r>
          </a:p>
          <a:p>
            <a:r>
              <a:rPr lang="en-US" altLang="zh-CN" sz="2400" b="1" dirty="0">
                <a:solidFill>
                  <a:schemeClr val="tx2">
                    <a:lumMod val="20000"/>
                    <a:lumOff val="8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INSTRUCTION  10</a:t>
            </a:r>
          </a:p>
          <a:p>
            <a:endParaRPr lang="en-US" altLang="zh-CN" sz="20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+mn-lt"/>
            </a:endParaRPr>
          </a:p>
          <a:p>
            <a:endParaRPr lang="en-US" altLang="zh-CN" sz="20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+mn-lt"/>
            </a:endParaRPr>
          </a:p>
          <a:p>
            <a:endParaRPr lang="en-US" altLang="zh-CN" sz="20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+mn-lt"/>
            </a:endParaRPr>
          </a:p>
          <a:p>
            <a:endParaRPr lang="en-US" altLang="zh-CN" sz="20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+mn-lt"/>
            </a:endParaRPr>
          </a:p>
          <a:p>
            <a:endParaRPr lang="zh-CN" altLang="en-US" sz="2000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EDB4D141-50C2-42D7-BAAF-962479E9F559}"/>
              </a:ext>
            </a:extLst>
          </p:cNvPr>
          <p:cNvSpPr/>
          <p:nvPr/>
        </p:nvSpPr>
        <p:spPr>
          <a:xfrm>
            <a:off x="4591725" y="1777504"/>
            <a:ext cx="5960970" cy="5727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chemeClr val="tx2">
                    <a:lumMod val="20000"/>
                    <a:lumOff val="8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INSTRUCTION  0</a:t>
            </a:r>
          </a:p>
          <a:p>
            <a:r>
              <a:rPr lang="en-US" altLang="zh-CN" sz="2400" b="1" dirty="0">
                <a:solidFill>
                  <a:schemeClr val="tx2">
                    <a:lumMod val="20000"/>
                    <a:lumOff val="8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INSTRUCTION  1</a:t>
            </a:r>
          </a:p>
          <a:p>
            <a:r>
              <a:rPr lang="en-US" altLang="zh-CN" sz="2400" b="1" dirty="0">
                <a:solidFill>
                  <a:schemeClr val="tx2">
                    <a:lumMod val="20000"/>
                    <a:lumOff val="8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INSTRUCTION  2</a:t>
            </a:r>
          </a:p>
          <a:p>
            <a:r>
              <a:rPr lang="en-US" altLang="zh-CN" sz="2400" b="1" dirty="0">
                <a:solidFill>
                  <a:schemeClr val="tx2">
                    <a:lumMod val="20000"/>
                    <a:lumOff val="8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INSTRUCTION  3</a:t>
            </a:r>
          </a:p>
          <a:p>
            <a:r>
              <a:rPr lang="en-US" altLang="zh-CN" sz="2400" b="1" dirty="0">
                <a:solidFill>
                  <a:schemeClr val="tx2">
                    <a:lumMod val="20000"/>
                    <a:lumOff val="8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INSTRUCTION  4</a:t>
            </a:r>
          </a:p>
          <a:p>
            <a:r>
              <a:rPr lang="en-US" altLang="zh-CN" sz="2400" b="1" dirty="0">
                <a:solidFill>
                  <a:schemeClr val="tx2">
                    <a:lumMod val="20000"/>
                    <a:lumOff val="8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INSTRUCTION  5</a:t>
            </a:r>
          </a:p>
          <a:p>
            <a:r>
              <a:rPr lang="en-US" altLang="zh-CN" sz="2400" b="1" dirty="0">
                <a:solidFill>
                  <a:schemeClr val="tx2">
                    <a:lumMod val="20000"/>
                    <a:lumOff val="8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INSTRUCTION  6</a:t>
            </a:r>
          </a:p>
          <a:p>
            <a:r>
              <a:rPr lang="en-US" altLang="zh-CN" sz="2400" b="1" dirty="0">
                <a:solidFill>
                  <a:schemeClr val="tx2">
                    <a:lumMod val="20000"/>
                    <a:lumOff val="8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INSTRUCTION  7</a:t>
            </a:r>
          </a:p>
          <a:p>
            <a:r>
              <a:rPr lang="en-US" altLang="zh-CN" sz="2400" b="1" dirty="0">
                <a:solidFill>
                  <a:schemeClr val="tx2">
                    <a:lumMod val="20000"/>
                    <a:lumOff val="8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INSTRUCTION  8</a:t>
            </a:r>
          </a:p>
          <a:p>
            <a:r>
              <a:rPr lang="en-US" altLang="zh-CN" sz="2400" b="1" dirty="0">
                <a:solidFill>
                  <a:schemeClr val="tx2">
                    <a:lumMod val="20000"/>
                    <a:lumOff val="8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INSTRUCTION  9</a:t>
            </a:r>
          </a:p>
          <a:p>
            <a:r>
              <a:rPr lang="en-US" altLang="zh-CN" sz="2400" b="1" dirty="0">
                <a:solidFill>
                  <a:schemeClr val="tx2">
                    <a:lumMod val="20000"/>
                    <a:lumOff val="8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INSTRUCTION  10</a:t>
            </a:r>
          </a:p>
          <a:p>
            <a:endParaRPr lang="en-US" altLang="zh-CN" sz="20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+mn-lt"/>
            </a:endParaRPr>
          </a:p>
          <a:p>
            <a:endParaRPr lang="en-US" altLang="zh-CN" sz="20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+mn-lt"/>
            </a:endParaRPr>
          </a:p>
          <a:p>
            <a:endParaRPr lang="en-US" altLang="zh-CN" sz="20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+mn-lt"/>
            </a:endParaRPr>
          </a:p>
          <a:p>
            <a:endParaRPr lang="en-US" altLang="zh-CN" sz="20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+mn-lt"/>
            </a:endParaRPr>
          </a:p>
          <a:p>
            <a:endParaRPr lang="zh-CN" altLang="en-US" sz="20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95B3D533-D029-4DFE-94CE-F653F6DD6270}"/>
              </a:ext>
            </a:extLst>
          </p:cNvPr>
          <p:cNvSpPr/>
          <p:nvPr/>
        </p:nvSpPr>
        <p:spPr>
          <a:xfrm>
            <a:off x="769303" y="1423560"/>
            <a:ext cx="233012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L  </a:t>
            </a:r>
            <a:r>
              <a:rPr lang="en-US" altLang="zh-CN" sz="4000" b="1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L</a:t>
            </a:r>
            <a:r>
              <a:rPr lang="en-US" altLang="zh-CN" sz="40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  H  L</a:t>
            </a:r>
            <a:endParaRPr lang="zh-CN" alt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19946678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/>
          <p:cNvSpPr/>
          <p:nvPr/>
        </p:nvSpPr>
        <p:spPr>
          <a:xfrm>
            <a:off x="354" y="228285"/>
            <a:ext cx="225016" cy="5866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4" tIns="48217" rIns="96434" bIns="48217" rtlCol="0" anchor="ctr"/>
          <a:lstStyle/>
          <a:p>
            <a:pPr algn="ctr" defTabSz="964278"/>
            <a:endParaRPr lang="zh-CN" altLang="en-US" sz="1969">
              <a:solidFill>
                <a:srgbClr val="E7E6E6">
                  <a:lumMod val="50000"/>
                </a:srgbClr>
              </a:solidFill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392023" y="266575"/>
            <a:ext cx="2972993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64278"/>
            <a:r>
              <a:rPr lang="en-US" altLang="zh-CN" sz="2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02  Technical Details</a:t>
            </a:r>
            <a:endParaRPr lang="zh-CN" altLang="en-US" sz="2400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392023" y="635907"/>
            <a:ext cx="1259960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64278"/>
            <a:r>
              <a:rPr lang="en-US" altLang="zh-CN" sz="11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2.2  Remote Control</a:t>
            </a:r>
            <a:endParaRPr lang="zh-CN" altLang="en-US" sz="11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+mn-lt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BA3A911-1FAF-4B94-92A3-986CDFE271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1862" y="2353070"/>
            <a:ext cx="979755" cy="199238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FE4FEBA0-BF23-4F53-B514-E9E6FB39EA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4159" y="2305418"/>
            <a:ext cx="1872296" cy="2087693"/>
          </a:xfrm>
          <a:prstGeom prst="rect">
            <a:avLst/>
          </a:prstGeom>
        </p:spPr>
      </p:pic>
      <p:sp>
        <p:nvSpPr>
          <p:cNvPr id="9" name="等号 8">
            <a:extLst>
              <a:ext uri="{FF2B5EF4-FFF2-40B4-BE49-F238E27FC236}">
                <a16:creationId xmlns:a16="http://schemas.microsoft.com/office/drawing/2014/main" id="{FFFD3477-2664-419B-989B-8BAB90A486A4}"/>
              </a:ext>
            </a:extLst>
          </p:cNvPr>
          <p:cNvSpPr/>
          <p:nvPr/>
        </p:nvSpPr>
        <p:spPr>
          <a:xfrm>
            <a:off x="452711" y="4852231"/>
            <a:ext cx="252298" cy="252298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0D5A54D2-7A45-4ACC-BFE1-9C191D6A3517}"/>
              </a:ext>
            </a:extLst>
          </p:cNvPr>
          <p:cNvSpPr/>
          <p:nvPr/>
        </p:nvSpPr>
        <p:spPr>
          <a:xfrm>
            <a:off x="924159" y="4624437"/>
            <a:ext cx="218200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0  0  1  0</a:t>
            </a:r>
            <a:endParaRPr lang="zh-CN" altLang="en-US" sz="4000" b="1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239420B-A7E9-49D8-A042-168BBE12E77A}"/>
              </a:ext>
            </a:extLst>
          </p:cNvPr>
          <p:cNvSpPr/>
          <p:nvPr/>
        </p:nvSpPr>
        <p:spPr>
          <a:xfrm>
            <a:off x="4591725" y="1777503"/>
            <a:ext cx="5960970" cy="5727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chemeClr val="tx2">
                    <a:lumMod val="20000"/>
                    <a:lumOff val="8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INSTRUCTION  0</a:t>
            </a:r>
          </a:p>
          <a:p>
            <a:r>
              <a:rPr lang="en-US" altLang="zh-CN" sz="2400" b="1" dirty="0">
                <a:solidFill>
                  <a:schemeClr val="tx2">
                    <a:lumMod val="20000"/>
                    <a:lumOff val="8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INSTRUCTION  1</a:t>
            </a:r>
          </a:p>
          <a:p>
            <a:r>
              <a:rPr lang="en-US" altLang="zh-CN" sz="2400" b="1" dirty="0">
                <a:solidFill>
                  <a:schemeClr val="tx2">
                    <a:lumMod val="20000"/>
                    <a:lumOff val="8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INSTRUCTION  2</a:t>
            </a:r>
          </a:p>
          <a:p>
            <a:r>
              <a:rPr lang="en-US" altLang="zh-CN" sz="2400" b="1" dirty="0">
                <a:solidFill>
                  <a:schemeClr val="tx2">
                    <a:lumMod val="20000"/>
                    <a:lumOff val="8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INSTRUCTION  3</a:t>
            </a:r>
          </a:p>
          <a:p>
            <a:r>
              <a:rPr lang="en-US" altLang="zh-CN" sz="2400" b="1" dirty="0">
                <a:solidFill>
                  <a:schemeClr val="tx2">
                    <a:lumMod val="20000"/>
                    <a:lumOff val="8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INSTRUCTION  4</a:t>
            </a:r>
          </a:p>
          <a:p>
            <a:r>
              <a:rPr lang="en-US" altLang="zh-CN" sz="2400" b="1" dirty="0">
                <a:solidFill>
                  <a:schemeClr val="tx2">
                    <a:lumMod val="20000"/>
                    <a:lumOff val="8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INSTRUCTION  5</a:t>
            </a:r>
          </a:p>
          <a:p>
            <a:r>
              <a:rPr lang="en-US" altLang="zh-CN" sz="2400" b="1" dirty="0">
                <a:solidFill>
                  <a:schemeClr val="tx2">
                    <a:lumMod val="20000"/>
                    <a:lumOff val="8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INSTRUCTION  6</a:t>
            </a:r>
          </a:p>
          <a:p>
            <a:r>
              <a:rPr lang="en-US" altLang="zh-CN" sz="2400" b="1" dirty="0">
                <a:solidFill>
                  <a:schemeClr val="tx2">
                    <a:lumMod val="20000"/>
                    <a:lumOff val="8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INSTRUCTION  7</a:t>
            </a:r>
          </a:p>
          <a:p>
            <a:r>
              <a:rPr lang="en-US" altLang="zh-CN" sz="2400" b="1" dirty="0">
                <a:solidFill>
                  <a:schemeClr val="tx2">
                    <a:lumMod val="20000"/>
                    <a:lumOff val="8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INSTRUCTION  8</a:t>
            </a:r>
          </a:p>
          <a:p>
            <a:r>
              <a:rPr lang="en-US" altLang="zh-CN" sz="2400" b="1" dirty="0">
                <a:solidFill>
                  <a:schemeClr val="tx2">
                    <a:lumMod val="20000"/>
                    <a:lumOff val="8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INSTRUCTION  9</a:t>
            </a:r>
          </a:p>
          <a:p>
            <a:r>
              <a:rPr lang="en-US" altLang="zh-CN" sz="2400" b="1" dirty="0">
                <a:solidFill>
                  <a:schemeClr val="tx2">
                    <a:lumMod val="20000"/>
                    <a:lumOff val="8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INSTRUCTION  10</a:t>
            </a:r>
          </a:p>
          <a:p>
            <a:endParaRPr lang="en-US" altLang="zh-CN" sz="20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+mn-lt"/>
            </a:endParaRPr>
          </a:p>
          <a:p>
            <a:endParaRPr lang="en-US" altLang="zh-CN" sz="20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+mn-lt"/>
            </a:endParaRPr>
          </a:p>
          <a:p>
            <a:endParaRPr lang="en-US" altLang="zh-CN" sz="20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+mn-lt"/>
            </a:endParaRPr>
          </a:p>
          <a:p>
            <a:endParaRPr lang="en-US" altLang="zh-CN" sz="20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+mn-lt"/>
            </a:endParaRPr>
          </a:p>
          <a:p>
            <a:endParaRPr lang="zh-CN" altLang="en-US" sz="2000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EDB4D141-50C2-42D7-BAAF-962479E9F559}"/>
              </a:ext>
            </a:extLst>
          </p:cNvPr>
          <p:cNvSpPr/>
          <p:nvPr/>
        </p:nvSpPr>
        <p:spPr>
          <a:xfrm>
            <a:off x="4591725" y="1777504"/>
            <a:ext cx="5960970" cy="5727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chemeClr val="tx2">
                    <a:lumMod val="20000"/>
                    <a:lumOff val="8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INSTRUCTION  0</a:t>
            </a:r>
          </a:p>
          <a:p>
            <a:r>
              <a:rPr lang="en-US" altLang="zh-CN" sz="2400" b="1" dirty="0">
                <a:solidFill>
                  <a:schemeClr val="tx2">
                    <a:lumMod val="20000"/>
                    <a:lumOff val="8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INSTRUCTION  1</a:t>
            </a:r>
          </a:p>
          <a:p>
            <a:r>
              <a:rPr lang="en-US" altLang="zh-CN" sz="24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INSTRUCTION  2</a:t>
            </a:r>
          </a:p>
          <a:p>
            <a:r>
              <a:rPr lang="en-US" altLang="zh-CN" sz="2400" b="1" dirty="0">
                <a:solidFill>
                  <a:schemeClr val="tx2">
                    <a:lumMod val="20000"/>
                    <a:lumOff val="8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INSTRUCTION  3</a:t>
            </a:r>
          </a:p>
          <a:p>
            <a:r>
              <a:rPr lang="en-US" altLang="zh-CN" sz="2400" b="1" dirty="0">
                <a:solidFill>
                  <a:schemeClr val="tx2">
                    <a:lumMod val="20000"/>
                    <a:lumOff val="8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INSTRUCTION  4</a:t>
            </a:r>
          </a:p>
          <a:p>
            <a:r>
              <a:rPr lang="en-US" altLang="zh-CN" sz="2400" b="1" dirty="0">
                <a:solidFill>
                  <a:schemeClr val="tx2">
                    <a:lumMod val="20000"/>
                    <a:lumOff val="8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INSTRUCTION  5</a:t>
            </a:r>
          </a:p>
          <a:p>
            <a:r>
              <a:rPr lang="en-US" altLang="zh-CN" sz="2400" b="1" dirty="0">
                <a:solidFill>
                  <a:schemeClr val="tx2">
                    <a:lumMod val="20000"/>
                    <a:lumOff val="8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INSTRUCTION  6</a:t>
            </a:r>
          </a:p>
          <a:p>
            <a:r>
              <a:rPr lang="en-US" altLang="zh-CN" sz="2400" b="1" dirty="0">
                <a:solidFill>
                  <a:schemeClr val="tx2">
                    <a:lumMod val="20000"/>
                    <a:lumOff val="8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INSTRUCTION  7</a:t>
            </a:r>
          </a:p>
          <a:p>
            <a:r>
              <a:rPr lang="en-US" altLang="zh-CN" sz="2400" b="1" dirty="0">
                <a:solidFill>
                  <a:schemeClr val="tx2">
                    <a:lumMod val="20000"/>
                    <a:lumOff val="8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INSTRUCTION  8</a:t>
            </a:r>
          </a:p>
          <a:p>
            <a:r>
              <a:rPr lang="en-US" altLang="zh-CN" sz="2400" b="1" dirty="0">
                <a:solidFill>
                  <a:schemeClr val="tx2">
                    <a:lumMod val="20000"/>
                    <a:lumOff val="8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INSTRUCTION  9</a:t>
            </a:r>
          </a:p>
          <a:p>
            <a:r>
              <a:rPr lang="en-US" altLang="zh-CN" sz="2400" b="1" dirty="0">
                <a:solidFill>
                  <a:schemeClr val="tx2">
                    <a:lumMod val="20000"/>
                    <a:lumOff val="8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INSTRUCTION  10</a:t>
            </a:r>
          </a:p>
          <a:p>
            <a:endParaRPr lang="en-US" altLang="zh-CN" sz="20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+mn-lt"/>
            </a:endParaRPr>
          </a:p>
          <a:p>
            <a:endParaRPr lang="en-US" altLang="zh-CN" sz="20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+mn-lt"/>
            </a:endParaRPr>
          </a:p>
          <a:p>
            <a:endParaRPr lang="en-US" altLang="zh-CN" sz="20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+mn-lt"/>
            </a:endParaRPr>
          </a:p>
          <a:p>
            <a:endParaRPr lang="en-US" altLang="zh-CN" sz="20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+mn-lt"/>
            </a:endParaRPr>
          </a:p>
          <a:p>
            <a:endParaRPr lang="zh-CN" altLang="en-US" sz="2000" dirty="0"/>
          </a:p>
        </p:txBody>
      </p:sp>
      <p:sp>
        <p:nvSpPr>
          <p:cNvPr id="21" name="Freeform 46">
            <a:extLst>
              <a:ext uri="{FF2B5EF4-FFF2-40B4-BE49-F238E27FC236}">
                <a16:creationId xmlns:a16="http://schemas.microsoft.com/office/drawing/2014/main" id="{3B511710-768D-407B-B7B5-741AFFEC9457}"/>
              </a:ext>
            </a:extLst>
          </p:cNvPr>
          <p:cNvSpPr>
            <a:spLocks noEditPoints="1"/>
          </p:cNvSpPr>
          <p:nvPr/>
        </p:nvSpPr>
        <p:spPr bwMode="auto">
          <a:xfrm>
            <a:off x="4299456" y="2608213"/>
            <a:ext cx="288032" cy="288032"/>
          </a:xfrm>
          <a:custGeom>
            <a:avLst/>
            <a:gdLst/>
            <a:ahLst/>
            <a:cxnLst>
              <a:cxn ang="0">
                <a:pos x="55" y="44"/>
              </a:cxn>
              <a:cxn ang="0">
                <a:pos x="44" y="55"/>
              </a:cxn>
              <a:cxn ang="0">
                <a:pos x="10" y="55"/>
              </a:cxn>
              <a:cxn ang="0">
                <a:pos x="0" y="44"/>
              </a:cxn>
              <a:cxn ang="0">
                <a:pos x="0" y="10"/>
              </a:cxn>
              <a:cxn ang="0">
                <a:pos x="10" y="0"/>
              </a:cxn>
              <a:cxn ang="0">
                <a:pos x="44" y="0"/>
              </a:cxn>
              <a:cxn ang="0">
                <a:pos x="55" y="10"/>
              </a:cxn>
              <a:cxn ang="0">
                <a:pos x="55" y="44"/>
              </a:cxn>
              <a:cxn ang="0">
                <a:pos x="46" y="20"/>
              </a:cxn>
              <a:cxn ang="0">
                <a:pos x="46" y="17"/>
              </a:cxn>
              <a:cxn ang="0">
                <a:pos x="42" y="13"/>
              </a:cxn>
              <a:cxn ang="0">
                <a:pos x="39" y="13"/>
              </a:cxn>
              <a:cxn ang="0">
                <a:pos x="23" y="30"/>
              </a:cxn>
              <a:cxn ang="0">
                <a:pos x="15" y="22"/>
              </a:cxn>
              <a:cxn ang="0">
                <a:pos x="12" y="22"/>
              </a:cxn>
              <a:cxn ang="0">
                <a:pos x="8" y="26"/>
              </a:cxn>
              <a:cxn ang="0">
                <a:pos x="8" y="29"/>
              </a:cxn>
              <a:cxn ang="0">
                <a:pos x="21" y="42"/>
              </a:cxn>
              <a:cxn ang="0">
                <a:pos x="24" y="42"/>
              </a:cxn>
              <a:cxn ang="0">
                <a:pos x="46" y="20"/>
              </a:cxn>
            </a:cxnLst>
            <a:rect l="0" t="0" r="r" b="b"/>
            <a:pathLst>
              <a:path w="55" h="55">
                <a:moveTo>
                  <a:pt x="55" y="44"/>
                </a:moveTo>
                <a:cubicBezTo>
                  <a:pt x="55" y="50"/>
                  <a:pt x="50" y="55"/>
                  <a:pt x="44" y="55"/>
                </a:cubicBezTo>
                <a:cubicBezTo>
                  <a:pt x="10" y="55"/>
                  <a:pt x="10" y="55"/>
                  <a:pt x="10" y="55"/>
                </a:cubicBezTo>
                <a:cubicBezTo>
                  <a:pt x="4" y="55"/>
                  <a:pt x="0" y="50"/>
                  <a:pt x="0" y="44"/>
                </a:cubicBezTo>
                <a:cubicBezTo>
                  <a:pt x="0" y="10"/>
                  <a:pt x="0" y="10"/>
                  <a:pt x="0" y="10"/>
                </a:cubicBezTo>
                <a:cubicBezTo>
                  <a:pt x="0" y="5"/>
                  <a:pt x="4" y="0"/>
                  <a:pt x="10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50" y="0"/>
                  <a:pt x="55" y="5"/>
                  <a:pt x="55" y="10"/>
                </a:cubicBezTo>
                <a:lnTo>
                  <a:pt x="55" y="44"/>
                </a:lnTo>
                <a:close/>
                <a:moveTo>
                  <a:pt x="46" y="20"/>
                </a:moveTo>
                <a:cubicBezTo>
                  <a:pt x="47" y="19"/>
                  <a:pt x="47" y="17"/>
                  <a:pt x="46" y="17"/>
                </a:cubicBezTo>
                <a:cubicBezTo>
                  <a:pt x="42" y="13"/>
                  <a:pt x="42" y="13"/>
                  <a:pt x="42" y="13"/>
                </a:cubicBezTo>
                <a:cubicBezTo>
                  <a:pt x="42" y="12"/>
                  <a:pt x="40" y="12"/>
                  <a:pt x="39" y="13"/>
                </a:cubicBezTo>
                <a:cubicBezTo>
                  <a:pt x="23" y="30"/>
                  <a:pt x="23" y="30"/>
                  <a:pt x="23" y="30"/>
                </a:cubicBezTo>
                <a:cubicBezTo>
                  <a:pt x="15" y="22"/>
                  <a:pt x="15" y="22"/>
                  <a:pt x="15" y="22"/>
                </a:cubicBezTo>
                <a:cubicBezTo>
                  <a:pt x="14" y="21"/>
                  <a:pt x="13" y="21"/>
                  <a:pt x="12" y="22"/>
                </a:cubicBezTo>
                <a:cubicBezTo>
                  <a:pt x="8" y="26"/>
                  <a:pt x="8" y="26"/>
                  <a:pt x="8" y="26"/>
                </a:cubicBezTo>
                <a:cubicBezTo>
                  <a:pt x="7" y="27"/>
                  <a:pt x="7" y="28"/>
                  <a:pt x="8" y="29"/>
                </a:cubicBezTo>
                <a:cubicBezTo>
                  <a:pt x="21" y="42"/>
                  <a:pt x="21" y="42"/>
                  <a:pt x="21" y="42"/>
                </a:cubicBezTo>
                <a:cubicBezTo>
                  <a:pt x="22" y="43"/>
                  <a:pt x="23" y="43"/>
                  <a:pt x="24" y="42"/>
                </a:cubicBezTo>
                <a:lnTo>
                  <a:pt x="46" y="20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vert="horz" wrap="square" lIns="128580" tIns="64290" rIns="128580" bIns="6429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sz="80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95B3D533-D029-4DFE-94CE-F653F6DD6270}"/>
              </a:ext>
            </a:extLst>
          </p:cNvPr>
          <p:cNvSpPr/>
          <p:nvPr/>
        </p:nvSpPr>
        <p:spPr>
          <a:xfrm>
            <a:off x="769303" y="1423560"/>
            <a:ext cx="233012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L  </a:t>
            </a:r>
            <a:r>
              <a:rPr lang="en-US" altLang="zh-CN" sz="4000" b="1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L</a:t>
            </a:r>
            <a:r>
              <a:rPr lang="en-US" altLang="zh-CN" sz="40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  H  L</a:t>
            </a:r>
            <a:endParaRPr lang="zh-CN" alt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3060919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>
            <a:extLst>
              <a:ext uri="{FF2B5EF4-FFF2-40B4-BE49-F238E27FC236}">
                <a16:creationId xmlns:a16="http://schemas.microsoft.com/office/drawing/2014/main" id="{777D879A-EA20-4F5B-B8BD-0581F53E9402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5494" y="0"/>
            <a:ext cx="10370298" cy="7645019"/>
          </a:xfrm>
          <a:prstGeom prst="rect">
            <a:avLst/>
          </a:prstGeom>
        </p:spPr>
      </p:pic>
      <p:sp>
        <p:nvSpPr>
          <p:cNvPr id="19" name="MH_Others_2"/>
          <p:cNvSpPr txBox="1"/>
          <p:nvPr>
            <p:custDataLst>
              <p:tags r:id="rId1"/>
            </p:custDataLst>
          </p:nvPr>
        </p:nvSpPr>
        <p:spPr>
          <a:xfrm>
            <a:off x="596727" y="663997"/>
            <a:ext cx="3299296" cy="67710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>
              <a:defRPr/>
            </a:pPr>
            <a:r>
              <a:rPr lang="en-US" altLang="zh-CN" sz="4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CONTENTS</a:t>
            </a:r>
            <a:endParaRPr lang="zh-CN" altLang="en-US" sz="4400" b="1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0" name="MH_Number_1"/>
          <p:cNvSpPr/>
          <p:nvPr>
            <p:custDataLst>
              <p:tags r:id="rId2"/>
            </p:custDataLst>
          </p:nvPr>
        </p:nvSpPr>
        <p:spPr>
          <a:xfrm>
            <a:off x="1964879" y="1816125"/>
            <a:ext cx="379667" cy="379667"/>
          </a:xfrm>
          <a:prstGeom prst="ellipse">
            <a:avLst/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zh-CN" sz="2109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1</a:t>
            </a:r>
            <a:endParaRPr lang="zh-CN" altLang="en-US" sz="2109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21" name="MH_Entry_1"/>
          <p:cNvSpPr/>
          <p:nvPr>
            <p:custDataLst>
              <p:tags r:id="rId3"/>
            </p:custDataLst>
          </p:nvPr>
        </p:nvSpPr>
        <p:spPr>
          <a:xfrm>
            <a:off x="2603612" y="1760300"/>
            <a:ext cx="3331046" cy="456343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0 w 2520280"/>
              <a:gd name="connsiteY7" fmla="*/ 0 h 1872208"/>
              <a:gd name="connsiteX0" fmla="*/ 0 w 2520280"/>
              <a:gd name="connsiteY0" fmla="*/ 1872208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0 h 1872208"/>
              <a:gd name="connsiteX5" fmla="*/ 2520280 w 2520280"/>
              <a:gd name="connsiteY5" fmla="*/ 0 h 1872208"/>
              <a:gd name="connsiteX6" fmla="*/ 0 w 2520280"/>
              <a:gd name="connsiteY6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2520280 w 2520280"/>
              <a:gd name="connsiteY4" fmla="*/ 0 h 1872208"/>
              <a:gd name="connsiteX5" fmla="*/ 0 w 2520280"/>
              <a:gd name="connsiteY5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34255 w 2520280"/>
              <a:gd name="connsiteY4" fmla="*/ 0 h 1872208"/>
              <a:gd name="connsiteX5" fmla="*/ 0 w 2520280"/>
              <a:gd name="connsiteY5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917 w 2520280"/>
              <a:gd name="connsiteY4" fmla="*/ 6036 h 1872208"/>
              <a:gd name="connsiteX5" fmla="*/ 0 w 2520280"/>
              <a:gd name="connsiteY5" fmla="*/ 0 h 1872208"/>
              <a:gd name="connsiteX0" fmla="*/ 0 w 2520280"/>
              <a:gd name="connsiteY0" fmla="*/ 1890314 h 1890314"/>
              <a:gd name="connsiteX1" fmla="*/ 2520280 w 2520280"/>
              <a:gd name="connsiteY1" fmla="*/ 1890314 h 1890314"/>
              <a:gd name="connsiteX2" fmla="*/ 0 w 2520280"/>
              <a:gd name="connsiteY2" fmla="*/ 1890314 h 1890314"/>
              <a:gd name="connsiteX3" fmla="*/ 0 w 2520280"/>
              <a:gd name="connsiteY3" fmla="*/ 18106 h 1890314"/>
              <a:gd name="connsiteX4" fmla="*/ 53304 w 2520280"/>
              <a:gd name="connsiteY4" fmla="*/ 0 h 1890314"/>
              <a:gd name="connsiteX5" fmla="*/ 0 w 2520280"/>
              <a:gd name="connsiteY5" fmla="*/ 18106 h 1890314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916 w 2520280"/>
              <a:gd name="connsiteY4" fmla="*/ 0 h 1872208"/>
              <a:gd name="connsiteX5" fmla="*/ 0 w 2520280"/>
              <a:gd name="connsiteY5" fmla="*/ 0 h 1872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53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Introduction</a:t>
            </a:r>
            <a:endParaRPr lang="zh-CN" altLang="en-US" sz="253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2" name="MH_Number_2"/>
          <p:cNvSpPr/>
          <p:nvPr>
            <p:custDataLst>
              <p:tags r:id="rId4"/>
            </p:custDataLst>
          </p:nvPr>
        </p:nvSpPr>
        <p:spPr>
          <a:xfrm>
            <a:off x="1964879" y="2685641"/>
            <a:ext cx="379667" cy="379667"/>
          </a:xfrm>
          <a:prstGeom prst="ellipse">
            <a:avLst/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zh-CN" sz="2109" b="1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2</a:t>
            </a:r>
            <a:endParaRPr lang="zh-CN" altLang="en-US" sz="2109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23" name="MH_Entry_2"/>
          <p:cNvSpPr/>
          <p:nvPr>
            <p:custDataLst>
              <p:tags r:id="rId5"/>
            </p:custDataLst>
          </p:nvPr>
        </p:nvSpPr>
        <p:spPr>
          <a:xfrm>
            <a:off x="2571015" y="2635838"/>
            <a:ext cx="3525386" cy="456343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0 w 2520280"/>
              <a:gd name="connsiteY7" fmla="*/ 0 h 1872208"/>
              <a:gd name="connsiteX0" fmla="*/ 0 w 2520280"/>
              <a:gd name="connsiteY0" fmla="*/ 1872208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0 h 1872208"/>
              <a:gd name="connsiteX5" fmla="*/ 2520280 w 2520280"/>
              <a:gd name="connsiteY5" fmla="*/ 0 h 1872208"/>
              <a:gd name="connsiteX6" fmla="*/ 0 w 2520280"/>
              <a:gd name="connsiteY6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2520280 w 2520280"/>
              <a:gd name="connsiteY4" fmla="*/ 0 h 1872208"/>
              <a:gd name="connsiteX5" fmla="*/ 0 w 2520280"/>
              <a:gd name="connsiteY5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34255 w 2520280"/>
              <a:gd name="connsiteY4" fmla="*/ 0 h 1872208"/>
              <a:gd name="connsiteX5" fmla="*/ 0 w 2520280"/>
              <a:gd name="connsiteY5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917 w 2520280"/>
              <a:gd name="connsiteY4" fmla="*/ 6036 h 1872208"/>
              <a:gd name="connsiteX5" fmla="*/ 0 w 2520280"/>
              <a:gd name="connsiteY5" fmla="*/ 0 h 1872208"/>
              <a:gd name="connsiteX0" fmla="*/ 0 w 2520280"/>
              <a:gd name="connsiteY0" fmla="*/ 1890314 h 1890314"/>
              <a:gd name="connsiteX1" fmla="*/ 2520280 w 2520280"/>
              <a:gd name="connsiteY1" fmla="*/ 1890314 h 1890314"/>
              <a:gd name="connsiteX2" fmla="*/ 0 w 2520280"/>
              <a:gd name="connsiteY2" fmla="*/ 1890314 h 1890314"/>
              <a:gd name="connsiteX3" fmla="*/ 0 w 2520280"/>
              <a:gd name="connsiteY3" fmla="*/ 18106 h 1890314"/>
              <a:gd name="connsiteX4" fmla="*/ 53304 w 2520280"/>
              <a:gd name="connsiteY4" fmla="*/ 0 h 1890314"/>
              <a:gd name="connsiteX5" fmla="*/ 0 w 2520280"/>
              <a:gd name="connsiteY5" fmla="*/ 18106 h 1890314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916 w 2520280"/>
              <a:gd name="connsiteY4" fmla="*/ 0 h 1872208"/>
              <a:gd name="connsiteX5" fmla="*/ 0 w 2520280"/>
              <a:gd name="connsiteY5" fmla="*/ 0 h 1872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sz="253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Technical Details</a:t>
            </a:r>
            <a:endParaRPr lang="zh-CN" altLang="en-US" sz="253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4" name="MH_Number_3"/>
          <p:cNvSpPr/>
          <p:nvPr>
            <p:custDataLst>
              <p:tags r:id="rId6"/>
            </p:custDataLst>
          </p:nvPr>
        </p:nvSpPr>
        <p:spPr>
          <a:xfrm>
            <a:off x="1964879" y="3555157"/>
            <a:ext cx="379667" cy="379667"/>
          </a:xfrm>
          <a:prstGeom prst="ellipse">
            <a:avLst/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zh-CN" sz="2109" b="1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3</a:t>
            </a:r>
            <a:endParaRPr lang="zh-CN" altLang="en-US" sz="2109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25" name="MH_Entry_3"/>
          <p:cNvSpPr/>
          <p:nvPr>
            <p:custDataLst>
              <p:tags r:id="rId7"/>
            </p:custDataLst>
          </p:nvPr>
        </p:nvSpPr>
        <p:spPr>
          <a:xfrm>
            <a:off x="2603612" y="3538883"/>
            <a:ext cx="3525386" cy="456343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0 w 2520280"/>
              <a:gd name="connsiteY7" fmla="*/ 0 h 1872208"/>
              <a:gd name="connsiteX0" fmla="*/ 0 w 2520280"/>
              <a:gd name="connsiteY0" fmla="*/ 1872208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0 h 1872208"/>
              <a:gd name="connsiteX5" fmla="*/ 2520280 w 2520280"/>
              <a:gd name="connsiteY5" fmla="*/ 0 h 1872208"/>
              <a:gd name="connsiteX6" fmla="*/ 0 w 2520280"/>
              <a:gd name="connsiteY6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2520280 w 2520280"/>
              <a:gd name="connsiteY4" fmla="*/ 0 h 1872208"/>
              <a:gd name="connsiteX5" fmla="*/ 0 w 2520280"/>
              <a:gd name="connsiteY5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34255 w 2520280"/>
              <a:gd name="connsiteY4" fmla="*/ 0 h 1872208"/>
              <a:gd name="connsiteX5" fmla="*/ 0 w 2520280"/>
              <a:gd name="connsiteY5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917 w 2520280"/>
              <a:gd name="connsiteY4" fmla="*/ 6036 h 1872208"/>
              <a:gd name="connsiteX5" fmla="*/ 0 w 2520280"/>
              <a:gd name="connsiteY5" fmla="*/ 0 h 1872208"/>
              <a:gd name="connsiteX0" fmla="*/ 0 w 2520280"/>
              <a:gd name="connsiteY0" fmla="*/ 1890314 h 1890314"/>
              <a:gd name="connsiteX1" fmla="*/ 2520280 w 2520280"/>
              <a:gd name="connsiteY1" fmla="*/ 1890314 h 1890314"/>
              <a:gd name="connsiteX2" fmla="*/ 0 w 2520280"/>
              <a:gd name="connsiteY2" fmla="*/ 1890314 h 1890314"/>
              <a:gd name="connsiteX3" fmla="*/ 0 w 2520280"/>
              <a:gd name="connsiteY3" fmla="*/ 18106 h 1890314"/>
              <a:gd name="connsiteX4" fmla="*/ 53304 w 2520280"/>
              <a:gd name="connsiteY4" fmla="*/ 0 h 1890314"/>
              <a:gd name="connsiteX5" fmla="*/ 0 w 2520280"/>
              <a:gd name="connsiteY5" fmla="*/ 18106 h 1890314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916 w 2520280"/>
              <a:gd name="connsiteY4" fmla="*/ 0 h 1872208"/>
              <a:gd name="connsiteX5" fmla="*/ 0 w 2520280"/>
              <a:gd name="connsiteY5" fmla="*/ 0 h 1872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sz="253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Application</a:t>
            </a:r>
            <a:endParaRPr lang="zh-CN" altLang="en-US" sz="253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6" name="MH_Number_4"/>
          <p:cNvSpPr/>
          <p:nvPr>
            <p:custDataLst>
              <p:tags r:id="rId8"/>
            </p:custDataLst>
          </p:nvPr>
        </p:nvSpPr>
        <p:spPr>
          <a:xfrm>
            <a:off x="1964879" y="4424673"/>
            <a:ext cx="379667" cy="379667"/>
          </a:xfrm>
          <a:prstGeom prst="ellipse">
            <a:avLst/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zh-CN" sz="2109" b="1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4</a:t>
            </a:r>
            <a:endParaRPr lang="zh-CN" altLang="en-US" sz="2109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27" name="MH_Entry_4"/>
          <p:cNvSpPr/>
          <p:nvPr>
            <p:custDataLst>
              <p:tags r:id="rId9"/>
            </p:custDataLst>
          </p:nvPr>
        </p:nvSpPr>
        <p:spPr>
          <a:xfrm>
            <a:off x="2603612" y="4443723"/>
            <a:ext cx="3525386" cy="456343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0 w 2520280"/>
              <a:gd name="connsiteY7" fmla="*/ 0 h 1872208"/>
              <a:gd name="connsiteX0" fmla="*/ 0 w 2520280"/>
              <a:gd name="connsiteY0" fmla="*/ 1872208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0 h 1872208"/>
              <a:gd name="connsiteX5" fmla="*/ 2520280 w 2520280"/>
              <a:gd name="connsiteY5" fmla="*/ 0 h 1872208"/>
              <a:gd name="connsiteX6" fmla="*/ 0 w 2520280"/>
              <a:gd name="connsiteY6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2520280 w 2520280"/>
              <a:gd name="connsiteY4" fmla="*/ 0 h 1872208"/>
              <a:gd name="connsiteX5" fmla="*/ 0 w 2520280"/>
              <a:gd name="connsiteY5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34255 w 2520280"/>
              <a:gd name="connsiteY4" fmla="*/ 0 h 1872208"/>
              <a:gd name="connsiteX5" fmla="*/ 0 w 2520280"/>
              <a:gd name="connsiteY5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917 w 2520280"/>
              <a:gd name="connsiteY4" fmla="*/ 6036 h 1872208"/>
              <a:gd name="connsiteX5" fmla="*/ 0 w 2520280"/>
              <a:gd name="connsiteY5" fmla="*/ 0 h 1872208"/>
              <a:gd name="connsiteX0" fmla="*/ 0 w 2520280"/>
              <a:gd name="connsiteY0" fmla="*/ 1890314 h 1890314"/>
              <a:gd name="connsiteX1" fmla="*/ 2520280 w 2520280"/>
              <a:gd name="connsiteY1" fmla="*/ 1890314 h 1890314"/>
              <a:gd name="connsiteX2" fmla="*/ 0 w 2520280"/>
              <a:gd name="connsiteY2" fmla="*/ 1890314 h 1890314"/>
              <a:gd name="connsiteX3" fmla="*/ 0 w 2520280"/>
              <a:gd name="connsiteY3" fmla="*/ 18106 h 1890314"/>
              <a:gd name="connsiteX4" fmla="*/ 53304 w 2520280"/>
              <a:gd name="connsiteY4" fmla="*/ 0 h 1890314"/>
              <a:gd name="connsiteX5" fmla="*/ 0 w 2520280"/>
              <a:gd name="connsiteY5" fmla="*/ 18106 h 1890314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916 w 2520280"/>
              <a:gd name="connsiteY4" fmla="*/ 0 h 1872208"/>
              <a:gd name="connsiteX5" fmla="*/ 0 w 2520280"/>
              <a:gd name="connsiteY5" fmla="*/ 0 h 1872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sz="253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Conclusion</a:t>
            </a:r>
            <a:endParaRPr lang="zh-CN" altLang="en-US" sz="253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6" name="Freeform 6"/>
          <p:cNvSpPr>
            <a:spLocks/>
          </p:cNvSpPr>
          <p:nvPr/>
        </p:nvSpPr>
        <p:spPr bwMode="auto">
          <a:xfrm>
            <a:off x="0" y="4091804"/>
            <a:ext cx="5265494" cy="3140846"/>
          </a:xfrm>
          <a:custGeom>
            <a:avLst/>
            <a:gdLst>
              <a:gd name="T0" fmla="*/ 0 w 2348"/>
              <a:gd name="T1" fmla="*/ 0 h 1407"/>
              <a:gd name="T2" fmla="*/ 2348 w 2348"/>
              <a:gd name="T3" fmla="*/ 1407 h 1407"/>
              <a:gd name="T4" fmla="*/ 0 w 2348"/>
              <a:gd name="T5" fmla="*/ 1407 h 1407"/>
              <a:gd name="T6" fmla="*/ 0 w 2348"/>
              <a:gd name="T7" fmla="*/ 0 h 14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348" h="1407">
                <a:moveTo>
                  <a:pt x="0" y="0"/>
                </a:moveTo>
                <a:lnTo>
                  <a:pt x="2348" y="1407"/>
                </a:lnTo>
                <a:lnTo>
                  <a:pt x="0" y="140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8580" tIns="64290" rIns="128580" bIns="6429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" name="Freeform 7"/>
          <p:cNvSpPr>
            <a:spLocks/>
          </p:cNvSpPr>
          <p:nvPr/>
        </p:nvSpPr>
        <p:spPr bwMode="auto">
          <a:xfrm>
            <a:off x="2984828" y="4640949"/>
            <a:ext cx="9873922" cy="2591700"/>
          </a:xfrm>
          <a:custGeom>
            <a:avLst/>
            <a:gdLst>
              <a:gd name="T0" fmla="*/ 4403 w 4403"/>
              <a:gd name="T1" fmla="*/ 0 h 1161"/>
              <a:gd name="T2" fmla="*/ 4403 w 4403"/>
              <a:gd name="T3" fmla="*/ 1161 h 1161"/>
              <a:gd name="T4" fmla="*/ 0 w 4403"/>
              <a:gd name="T5" fmla="*/ 1161 h 1161"/>
              <a:gd name="T6" fmla="*/ 4403 w 4403"/>
              <a:gd name="T7" fmla="*/ 0 h 11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403" h="1161">
                <a:moveTo>
                  <a:pt x="4403" y="0"/>
                </a:moveTo>
                <a:lnTo>
                  <a:pt x="4403" y="1161"/>
                </a:lnTo>
                <a:lnTo>
                  <a:pt x="0" y="1161"/>
                </a:lnTo>
                <a:lnTo>
                  <a:pt x="4403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8580" tIns="64290" rIns="128580" bIns="6429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" name="箭头: 右 7">
            <a:extLst>
              <a:ext uri="{FF2B5EF4-FFF2-40B4-BE49-F238E27FC236}">
                <a16:creationId xmlns:a16="http://schemas.microsoft.com/office/drawing/2014/main" id="{2D1B121F-1D63-45F4-A5C8-D2CA2BB08745}"/>
              </a:ext>
            </a:extLst>
          </p:cNvPr>
          <p:cNvSpPr/>
          <p:nvPr/>
        </p:nvSpPr>
        <p:spPr>
          <a:xfrm>
            <a:off x="1316807" y="1760300"/>
            <a:ext cx="458054" cy="4563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57160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/>
          <p:cNvSpPr/>
          <p:nvPr/>
        </p:nvSpPr>
        <p:spPr>
          <a:xfrm>
            <a:off x="354" y="228285"/>
            <a:ext cx="225016" cy="5866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4" tIns="48217" rIns="96434" bIns="48217" rtlCol="0" anchor="ctr"/>
          <a:lstStyle/>
          <a:p>
            <a:pPr algn="ctr" defTabSz="964278"/>
            <a:endParaRPr lang="zh-CN" altLang="en-US" sz="1969">
              <a:solidFill>
                <a:srgbClr val="E7E6E6">
                  <a:lumMod val="50000"/>
                </a:srgbClr>
              </a:solidFill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392023" y="266575"/>
            <a:ext cx="2972993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64278"/>
            <a:r>
              <a:rPr lang="en-US" altLang="zh-CN" sz="2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02  Technical Details</a:t>
            </a:r>
            <a:endParaRPr lang="zh-CN" altLang="en-US" sz="2400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392023" y="635907"/>
            <a:ext cx="1259960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64278"/>
            <a:r>
              <a:rPr lang="en-US" altLang="zh-CN" sz="11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2.2  Remote Control</a:t>
            </a:r>
            <a:endParaRPr lang="zh-CN" altLang="en-US" sz="11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+mn-lt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FE4FEBA0-BF23-4F53-B514-E9E6FB39EA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159" y="2305418"/>
            <a:ext cx="1872296" cy="2087693"/>
          </a:xfrm>
          <a:prstGeom prst="rect">
            <a:avLst/>
          </a:prstGeom>
        </p:spPr>
      </p:pic>
      <p:sp>
        <p:nvSpPr>
          <p:cNvPr id="13" name="Freeform 46">
            <a:extLst>
              <a:ext uri="{FF2B5EF4-FFF2-40B4-BE49-F238E27FC236}">
                <a16:creationId xmlns:a16="http://schemas.microsoft.com/office/drawing/2014/main" id="{E7ABBD71-976B-4176-8BC4-3C4E8B9766DB}"/>
              </a:ext>
            </a:extLst>
          </p:cNvPr>
          <p:cNvSpPr>
            <a:spLocks noEditPoints="1"/>
          </p:cNvSpPr>
          <p:nvPr/>
        </p:nvSpPr>
        <p:spPr bwMode="auto">
          <a:xfrm>
            <a:off x="4299456" y="2608213"/>
            <a:ext cx="288032" cy="288032"/>
          </a:xfrm>
          <a:custGeom>
            <a:avLst/>
            <a:gdLst/>
            <a:ahLst/>
            <a:cxnLst>
              <a:cxn ang="0">
                <a:pos x="55" y="44"/>
              </a:cxn>
              <a:cxn ang="0">
                <a:pos x="44" y="55"/>
              </a:cxn>
              <a:cxn ang="0">
                <a:pos x="10" y="55"/>
              </a:cxn>
              <a:cxn ang="0">
                <a:pos x="0" y="44"/>
              </a:cxn>
              <a:cxn ang="0">
                <a:pos x="0" y="10"/>
              </a:cxn>
              <a:cxn ang="0">
                <a:pos x="10" y="0"/>
              </a:cxn>
              <a:cxn ang="0">
                <a:pos x="44" y="0"/>
              </a:cxn>
              <a:cxn ang="0">
                <a:pos x="55" y="10"/>
              </a:cxn>
              <a:cxn ang="0">
                <a:pos x="55" y="44"/>
              </a:cxn>
              <a:cxn ang="0">
                <a:pos x="46" y="20"/>
              </a:cxn>
              <a:cxn ang="0">
                <a:pos x="46" y="17"/>
              </a:cxn>
              <a:cxn ang="0">
                <a:pos x="42" y="13"/>
              </a:cxn>
              <a:cxn ang="0">
                <a:pos x="39" y="13"/>
              </a:cxn>
              <a:cxn ang="0">
                <a:pos x="23" y="30"/>
              </a:cxn>
              <a:cxn ang="0">
                <a:pos x="15" y="22"/>
              </a:cxn>
              <a:cxn ang="0">
                <a:pos x="12" y="22"/>
              </a:cxn>
              <a:cxn ang="0">
                <a:pos x="8" y="26"/>
              </a:cxn>
              <a:cxn ang="0">
                <a:pos x="8" y="29"/>
              </a:cxn>
              <a:cxn ang="0">
                <a:pos x="21" y="42"/>
              </a:cxn>
              <a:cxn ang="0">
                <a:pos x="24" y="42"/>
              </a:cxn>
              <a:cxn ang="0">
                <a:pos x="46" y="20"/>
              </a:cxn>
            </a:cxnLst>
            <a:rect l="0" t="0" r="r" b="b"/>
            <a:pathLst>
              <a:path w="55" h="55">
                <a:moveTo>
                  <a:pt x="55" y="44"/>
                </a:moveTo>
                <a:cubicBezTo>
                  <a:pt x="55" y="50"/>
                  <a:pt x="50" y="55"/>
                  <a:pt x="44" y="55"/>
                </a:cubicBezTo>
                <a:cubicBezTo>
                  <a:pt x="10" y="55"/>
                  <a:pt x="10" y="55"/>
                  <a:pt x="10" y="55"/>
                </a:cubicBezTo>
                <a:cubicBezTo>
                  <a:pt x="4" y="55"/>
                  <a:pt x="0" y="50"/>
                  <a:pt x="0" y="44"/>
                </a:cubicBezTo>
                <a:cubicBezTo>
                  <a:pt x="0" y="10"/>
                  <a:pt x="0" y="10"/>
                  <a:pt x="0" y="10"/>
                </a:cubicBezTo>
                <a:cubicBezTo>
                  <a:pt x="0" y="5"/>
                  <a:pt x="4" y="0"/>
                  <a:pt x="10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50" y="0"/>
                  <a:pt x="55" y="5"/>
                  <a:pt x="55" y="10"/>
                </a:cubicBezTo>
                <a:lnTo>
                  <a:pt x="55" y="44"/>
                </a:lnTo>
                <a:close/>
                <a:moveTo>
                  <a:pt x="46" y="20"/>
                </a:moveTo>
                <a:cubicBezTo>
                  <a:pt x="47" y="19"/>
                  <a:pt x="47" y="17"/>
                  <a:pt x="46" y="17"/>
                </a:cubicBezTo>
                <a:cubicBezTo>
                  <a:pt x="42" y="13"/>
                  <a:pt x="42" y="13"/>
                  <a:pt x="42" y="13"/>
                </a:cubicBezTo>
                <a:cubicBezTo>
                  <a:pt x="42" y="12"/>
                  <a:pt x="40" y="12"/>
                  <a:pt x="39" y="13"/>
                </a:cubicBezTo>
                <a:cubicBezTo>
                  <a:pt x="23" y="30"/>
                  <a:pt x="23" y="30"/>
                  <a:pt x="23" y="30"/>
                </a:cubicBezTo>
                <a:cubicBezTo>
                  <a:pt x="15" y="22"/>
                  <a:pt x="15" y="22"/>
                  <a:pt x="15" y="22"/>
                </a:cubicBezTo>
                <a:cubicBezTo>
                  <a:pt x="14" y="21"/>
                  <a:pt x="13" y="21"/>
                  <a:pt x="12" y="22"/>
                </a:cubicBezTo>
                <a:cubicBezTo>
                  <a:pt x="8" y="26"/>
                  <a:pt x="8" y="26"/>
                  <a:pt x="8" y="26"/>
                </a:cubicBezTo>
                <a:cubicBezTo>
                  <a:pt x="7" y="27"/>
                  <a:pt x="7" y="28"/>
                  <a:pt x="8" y="29"/>
                </a:cubicBezTo>
                <a:cubicBezTo>
                  <a:pt x="21" y="42"/>
                  <a:pt x="21" y="42"/>
                  <a:pt x="21" y="42"/>
                </a:cubicBezTo>
                <a:cubicBezTo>
                  <a:pt x="22" y="43"/>
                  <a:pt x="23" y="43"/>
                  <a:pt x="24" y="42"/>
                </a:cubicBezTo>
                <a:lnTo>
                  <a:pt x="46" y="20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vert="horz" wrap="square" lIns="128580" tIns="64290" rIns="128580" bIns="6429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sz="80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9" name="等号 8">
            <a:extLst>
              <a:ext uri="{FF2B5EF4-FFF2-40B4-BE49-F238E27FC236}">
                <a16:creationId xmlns:a16="http://schemas.microsoft.com/office/drawing/2014/main" id="{FFFD3477-2664-419B-989B-8BAB90A486A4}"/>
              </a:ext>
            </a:extLst>
          </p:cNvPr>
          <p:cNvSpPr/>
          <p:nvPr/>
        </p:nvSpPr>
        <p:spPr>
          <a:xfrm>
            <a:off x="452711" y="4852231"/>
            <a:ext cx="252298" cy="252298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0D5A54D2-7A45-4ACC-BFE1-9C191D6A3517}"/>
              </a:ext>
            </a:extLst>
          </p:cNvPr>
          <p:cNvSpPr/>
          <p:nvPr/>
        </p:nvSpPr>
        <p:spPr>
          <a:xfrm>
            <a:off x="924159" y="4624437"/>
            <a:ext cx="218200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0  0  1  0</a:t>
            </a:r>
            <a:endParaRPr lang="zh-CN" altLang="en-US" sz="4000" b="1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239420B-A7E9-49D8-A042-168BBE12E77A}"/>
              </a:ext>
            </a:extLst>
          </p:cNvPr>
          <p:cNvSpPr/>
          <p:nvPr/>
        </p:nvSpPr>
        <p:spPr>
          <a:xfrm>
            <a:off x="4591725" y="1777503"/>
            <a:ext cx="5960970" cy="5727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chemeClr val="tx2">
                    <a:lumMod val="20000"/>
                    <a:lumOff val="8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INSTRUCTION  0</a:t>
            </a:r>
          </a:p>
          <a:p>
            <a:r>
              <a:rPr lang="en-US" altLang="zh-CN" sz="2400" b="1" dirty="0">
                <a:solidFill>
                  <a:schemeClr val="tx2">
                    <a:lumMod val="20000"/>
                    <a:lumOff val="8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INSTRUCTION  1</a:t>
            </a:r>
          </a:p>
          <a:p>
            <a:r>
              <a:rPr lang="en-US" altLang="zh-CN" sz="24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INSTRUCTION  2</a:t>
            </a:r>
          </a:p>
          <a:p>
            <a:r>
              <a:rPr lang="en-US" altLang="zh-CN" sz="2400" b="1" dirty="0">
                <a:solidFill>
                  <a:schemeClr val="tx2">
                    <a:lumMod val="20000"/>
                    <a:lumOff val="8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INSTRUCTION  3</a:t>
            </a:r>
          </a:p>
          <a:p>
            <a:r>
              <a:rPr lang="en-US" altLang="zh-CN" sz="2400" b="1" dirty="0">
                <a:solidFill>
                  <a:schemeClr val="tx2">
                    <a:lumMod val="20000"/>
                    <a:lumOff val="8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INSTRUCTION  4</a:t>
            </a:r>
          </a:p>
          <a:p>
            <a:r>
              <a:rPr lang="en-US" altLang="zh-CN" sz="2400" b="1" dirty="0">
                <a:solidFill>
                  <a:schemeClr val="tx2">
                    <a:lumMod val="20000"/>
                    <a:lumOff val="8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INSTRUCTION  5</a:t>
            </a:r>
          </a:p>
          <a:p>
            <a:r>
              <a:rPr lang="en-US" altLang="zh-CN" sz="2400" b="1" dirty="0">
                <a:solidFill>
                  <a:schemeClr val="tx2">
                    <a:lumMod val="20000"/>
                    <a:lumOff val="8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INSTRUCTION  6</a:t>
            </a:r>
          </a:p>
          <a:p>
            <a:r>
              <a:rPr lang="en-US" altLang="zh-CN" sz="2400" b="1" dirty="0">
                <a:solidFill>
                  <a:schemeClr val="tx2">
                    <a:lumMod val="20000"/>
                    <a:lumOff val="8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INSTRUCTION  7</a:t>
            </a:r>
          </a:p>
          <a:p>
            <a:r>
              <a:rPr lang="en-US" altLang="zh-CN" sz="2400" b="1" dirty="0">
                <a:solidFill>
                  <a:schemeClr val="tx2">
                    <a:lumMod val="20000"/>
                    <a:lumOff val="8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INSTRUCTION  8</a:t>
            </a:r>
          </a:p>
          <a:p>
            <a:r>
              <a:rPr lang="en-US" altLang="zh-CN" sz="2400" b="1" dirty="0">
                <a:solidFill>
                  <a:schemeClr val="tx2">
                    <a:lumMod val="20000"/>
                    <a:lumOff val="8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INSTRUCTION  9</a:t>
            </a:r>
          </a:p>
          <a:p>
            <a:r>
              <a:rPr lang="en-US" altLang="zh-CN" sz="2400" b="1" dirty="0">
                <a:solidFill>
                  <a:schemeClr val="tx2">
                    <a:lumMod val="20000"/>
                    <a:lumOff val="8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INSTRUCTION  10</a:t>
            </a:r>
          </a:p>
          <a:p>
            <a:endParaRPr lang="en-US" altLang="zh-CN" sz="20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+mn-lt"/>
            </a:endParaRPr>
          </a:p>
          <a:p>
            <a:endParaRPr lang="en-US" altLang="zh-CN" sz="20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+mn-lt"/>
            </a:endParaRPr>
          </a:p>
          <a:p>
            <a:endParaRPr lang="en-US" altLang="zh-CN" sz="20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+mn-lt"/>
            </a:endParaRPr>
          </a:p>
          <a:p>
            <a:endParaRPr lang="en-US" altLang="zh-CN" sz="20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+mn-lt"/>
            </a:endParaRPr>
          </a:p>
          <a:p>
            <a:endParaRPr lang="zh-CN" altLang="en-US" sz="2000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B5E42236-5588-43E9-8CCD-0F575A0EA8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9495" y="2400723"/>
            <a:ext cx="979755" cy="1992388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CBC8EA4B-C7E0-4987-A2AE-69170954A9F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1475" y="2782443"/>
            <a:ext cx="1467394" cy="1224136"/>
          </a:xfrm>
          <a:prstGeom prst="rect">
            <a:avLst/>
          </a:prstGeom>
        </p:spPr>
      </p:pic>
      <p:cxnSp>
        <p:nvCxnSpPr>
          <p:cNvPr id="3" name="直接箭头连接符 2">
            <a:extLst>
              <a:ext uri="{FF2B5EF4-FFF2-40B4-BE49-F238E27FC236}">
                <a16:creationId xmlns:a16="http://schemas.microsoft.com/office/drawing/2014/main" id="{72416A63-B646-4BC7-9F13-7AE67D96B5F6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7901862" y="3394511"/>
            <a:ext cx="2489613" cy="60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>
            <a:extLst>
              <a:ext uri="{FF2B5EF4-FFF2-40B4-BE49-F238E27FC236}">
                <a16:creationId xmlns:a16="http://schemas.microsoft.com/office/drawing/2014/main" id="{4364ED2E-F3A1-4930-9336-5ADD416BF1C0}"/>
              </a:ext>
            </a:extLst>
          </p:cNvPr>
          <p:cNvSpPr/>
          <p:nvPr/>
        </p:nvSpPr>
        <p:spPr>
          <a:xfrm>
            <a:off x="8781739" y="3086734"/>
            <a:ext cx="160973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INSTRUCTION  2</a:t>
            </a:r>
          </a:p>
        </p:txBody>
      </p: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E44B33C2-FC72-4FEC-BF15-49D15224F075}"/>
              </a:ext>
            </a:extLst>
          </p:cNvPr>
          <p:cNvCxnSpPr>
            <a:cxnSpLocks/>
            <a:stCxn id="16" idx="2"/>
          </p:cNvCxnSpPr>
          <p:nvPr/>
        </p:nvCxnSpPr>
        <p:spPr>
          <a:xfrm>
            <a:off x="11125172" y="4006579"/>
            <a:ext cx="0" cy="10955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图片 28">
            <a:extLst>
              <a:ext uri="{FF2B5EF4-FFF2-40B4-BE49-F238E27FC236}">
                <a16:creationId xmlns:a16="http://schemas.microsoft.com/office/drawing/2014/main" id="{9444C52E-20ED-424C-852B-275992CE24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16291" y="5230715"/>
            <a:ext cx="1017762" cy="1045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5469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/>
          <p:cNvSpPr/>
          <p:nvPr/>
        </p:nvSpPr>
        <p:spPr>
          <a:xfrm>
            <a:off x="354" y="228285"/>
            <a:ext cx="225016" cy="5866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4" tIns="48217" rIns="96434" bIns="48217" rtlCol="0" anchor="ctr"/>
          <a:lstStyle/>
          <a:p>
            <a:pPr algn="ctr" defTabSz="964278"/>
            <a:endParaRPr lang="zh-CN" altLang="en-US" sz="1969">
              <a:solidFill>
                <a:srgbClr val="E7E6E6">
                  <a:lumMod val="50000"/>
                </a:srgbClr>
              </a:solidFill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392023" y="266575"/>
            <a:ext cx="2972993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64278"/>
            <a:r>
              <a:rPr lang="en-US" altLang="zh-CN" sz="2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02  Technical Details</a:t>
            </a:r>
            <a:endParaRPr lang="zh-CN" altLang="en-US" sz="2400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392023" y="635907"/>
            <a:ext cx="1259960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64278"/>
            <a:r>
              <a:rPr lang="en-US" altLang="zh-CN" sz="11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2.2  Remote Control</a:t>
            </a:r>
            <a:endParaRPr lang="zh-CN" altLang="en-US" sz="11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+mn-lt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296C5FF-1D9F-41F7-9A36-1F0E2D3B4A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1590" y="2464558"/>
            <a:ext cx="2528244" cy="1990319"/>
          </a:xfrm>
          <a:prstGeom prst="rect">
            <a:avLst/>
          </a:prstGeom>
        </p:spPr>
      </p:pic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E4D5AABD-8CB0-4FC2-9D9C-0179B2BE078D}"/>
              </a:ext>
            </a:extLst>
          </p:cNvPr>
          <p:cNvCxnSpPr>
            <a:cxnSpLocks/>
          </p:cNvCxnSpPr>
          <p:nvPr/>
        </p:nvCxnSpPr>
        <p:spPr>
          <a:xfrm flipH="1">
            <a:off x="2929342" y="3459717"/>
            <a:ext cx="216024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E4BC2A6A-A718-4835-A040-E06E1CC84E85}"/>
              </a:ext>
            </a:extLst>
          </p:cNvPr>
          <p:cNvCxnSpPr>
            <a:cxnSpLocks/>
          </p:cNvCxnSpPr>
          <p:nvPr/>
        </p:nvCxnSpPr>
        <p:spPr>
          <a:xfrm>
            <a:off x="7873873" y="3459717"/>
            <a:ext cx="22562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>
            <a:extLst>
              <a:ext uri="{FF2B5EF4-FFF2-40B4-BE49-F238E27FC236}">
                <a16:creationId xmlns:a16="http://schemas.microsoft.com/office/drawing/2014/main" id="{43B1D944-36D0-4E68-8EB1-94FD4936B263}"/>
              </a:ext>
            </a:extLst>
          </p:cNvPr>
          <p:cNvSpPr/>
          <p:nvPr/>
        </p:nvSpPr>
        <p:spPr>
          <a:xfrm>
            <a:off x="6097694" y="4687153"/>
            <a:ext cx="9797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64278"/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Arduino</a:t>
            </a:r>
            <a:endParaRPr lang="zh-CN" altLang="en-US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+mn-lt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D16029A6-058A-4F5E-BA05-7B7531C1AAF6}"/>
              </a:ext>
            </a:extLst>
          </p:cNvPr>
          <p:cNvSpPr/>
          <p:nvPr/>
        </p:nvSpPr>
        <p:spPr>
          <a:xfrm>
            <a:off x="3433398" y="3040261"/>
            <a:ext cx="14157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64278"/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PWM signal</a:t>
            </a:r>
            <a:endParaRPr lang="zh-CN" altLang="en-US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+mn-lt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CAA0F774-C7B2-480D-8F61-D19D5DA15014}"/>
              </a:ext>
            </a:extLst>
          </p:cNvPr>
          <p:cNvSpPr/>
          <p:nvPr/>
        </p:nvSpPr>
        <p:spPr>
          <a:xfrm>
            <a:off x="7873873" y="2968253"/>
            <a:ext cx="20954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64278"/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4-bit  digital  signal</a:t>
            </a:r>
            <a:endParaRPr lang="zh-CN" altLang="en-US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+mn-lt"/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C9E568F1-3406-4E2E-A6ED-9A44C442F6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3996" y="2586226"/>
            <a:ext cx="1522028" cy="1746982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2A6487D5-21E0-4089-9BA5-F76F4885A050}"/>
              </a:ext>
            </a:extLst>
          </p:cNvPr>
          <p:cNvSpPr/>
          <p:nvPr/>
        </p:nvSpPr>
        <p:spPr>
          <a:xfrm>
            <a:off x="1198900" y="4687153"/>
            <a:ext cx="14414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64278"/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Servo Motor</a:t>
            </a:r>
            <a:endParaRPr lang="zh-CN" altLang="en-US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+mn-lt"/>
            </a:endParaRP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947111B0-E980-45BA-9544-6D4D89BBA0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46164" y="2413399"/>
            <a:ext cx="979755" cy="1992388"/>
          </a:xfrm>
          <a:prstGeom prst="rect">
            <a:avLst/>
          </a:prstGeom>
        </p:spPr>
      </p:pic>
      <p:sp>
        <p:nvSpPr>
          <p:cNvPr id="22" name="矩形 21">
            <a:extLst>
              <a:ext uri="{FF2B5EF4-FFF2-40B4-BE49-F238E27FC236}">
                <a16:creationId xmlns:a16="http://schemas.microsoft.com/office/drawing/2014/main" id="{6A82D47F-0620-4974-B64F-07D6ED6B4748}"/>
              </a:ext>
            </a:extLst>
          </p:cNvPr>
          <p:cNvSpPr/>
          <p:nvPr/>
        </p:nvSpPr>
        <p:spPr>
          <a:xfrm>
            <a:off x="10455169" y="4687153"/>
            <a:ext cx="7617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64278"/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Mbed</a:t>
            </a:r>
            <a:endParaRPr lang="zh-CN" altLang="en-US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367622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图片 52">
            <a:extLst>
              <a:ext uri="{FF2B5EF4-FFF2-40B4-BE49-F238E27FC236}">
                <a16:creationId xmlns:a16="http://schemas.microsoft.com/office/drawing/2014/main" id="{85304D0B-D0C8-472D-BE22-3EAB0E4D73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1731" y="2490102"/>
            <a:ext cx="2528244" cy="1990319"/>
          </a:xfrm>
          <a:prstGeom prst="rect">
            <a:avLst/>
          </a:prstGeom>
        </p:spPr>
      </p:pic>
      <p:sp>
        <p:nvSpPr>
          <p:cNvPr id="25" name="矩形 24"/>
          <p:cNvSpPr/>
          <p:nvPr/>
        </p:nvSpPr>
        <p:spPr>
          <a:xfrm>
            <a:off x="354" y="228285"/>
            <a:ext cx="225016" cy="5866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4" tIns="48217" rIns="96434" bIns="48217" rtlCol="0" anchor="ctr"/>
          <a:lstStyle/>
          <a:p>
            <a:pPr algn="ctr" defTabSz="964278"/>
            <a:endParaRPr lang="zh-CN" altLang="en-US" sz="1969">
              <a:solidFill>
                <a:srgbClr val="E7E6E6">
                  <a:lumMod val="50000"/>
                </a:srgbClr>
              </a:solidFill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392023" y="266575"/>
            <a:ext cx="2972993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64278"/>
            <a:r>
              <a:rPr lang="en-US" altLang="zh-CN" sz="2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02  Technical Details</a:t>
            </a:r>
            <a:endParaRPr lang="zh-CN" altLang="en-US" sz="2400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392023" y="635907"/>
            <a:ext cx="1259960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64278"/>
            <a:r>
              <a:rPr lang="en-US" altLang="zh-CN" sz="11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2.2  Remote Control</a:t>
            </a:r>
            <a:endParaRPr lang="zh-CN" altLang="en-US" sz="11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+mn-lt"/>
            </a:endParaRPr>
          </a:p>
        </p:txBody>
      </p:sp>
      <p:pic>
        <p:nvPicPr>
          <p:cNvPr id="28" name="图片 27">
            <a:extLst>
              <a:ext uri="{FF2B5EF4-FFF2-40B4-BE49-F238E27FC236}">
                <a16:creationId xmlns:a16="http://schemas.microsoft.com/office/drawing/2014/main" id="{C7918159-CB0A-41CD-BB84-5106B03EC0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38" y="2745464"/>
            <a:ext cx="2528244" cy="1584171"/>
          </a:xfrm>
          <a:prstGeom prst="rect">
            <a:avLst/>
          </a:prstGeom>
        </p:spPr>
      </p:pic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F62CA7BA-93BE-493F-A906-202C41F89A7D}"/>
              </a:ext>
            </a:extLst>
          </p:cNvPr>
          <p:cNvCxnSpPr>
            <a:cxnSpLocks/>
          </p:cNvCxnSpPr>
          <p:nvPr/>
        </p:nvCxnSpPr>
        <p:spPr>
          <a:xfrm flipV="1">
            <a:off x="3052683" y="3539140"/>
            <a:ext cx="230425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18">
            <a:extLst>
              <a:ext uri="{FF2B5EF4-FFF2-40B4-BE49-F238E27FC236}">
                <a16:creationId xmlns:a16="http://schemas.microsoft.com/office/drawing/2014/main" id="{CB97BACE-2849-461B-B236-CA3F77B1FFE1}"/>
              </a:ext>
            </a:extLst>
          </p:cNvPr>
          <p:cNvGrpSpPr/>
          <p:nvPr/>
        </p:nvGrpSpPr>
        <p:grpSpPr>
          <a:xfrm rot="2700000">
            <a:off x="3562970" y="2986531"/>
            <a:ext cx="682324" cy="503919"/>
            <a:chOff x="3052763" y="2647950"/>
            <a:chExt cx="346075" cy="255588"/>
          </a:xfrm>
          <a:solidFill>
            <a:schemeClr val="accent1"/>
          </a:solidFill>
        </p:grpSpPr>
        <p:sp>
          <p:nvSpPr>
            <p:cNvPr id="47" name="Freeform 108">
              <a:extLst>
                <a:ext uri="{FF2B5EF4-FFF2-40B4-BE49-F238E27FC236}">
                  <a16:creationId xmlns:a16="http://schemas.microsoft.com/office/drawing/2014/main" id="{8DC23472-5710-47A7-99CE-8E531CC5F23E}"/>
                </a:ext>
              </a:extLst>
            </p:cNvPr>
            <p:cNvSpPr>
              <a:spLocks/>
            </p:cNvSpPr>
            <p:nvPr/>
          </p:nvSpPr>
          <p:spPr bwMode="auto">
            <a:xfrm>
              <a:off x="3175000" y="2825750"/>
              <a:ext cx="100013" cy="77788"/>
            </a:xfrm>
            <a:custGeom>
              <a:avLst/>
              <a:gdLst>
                <a:gd name="T0" fmla="*/ 36 w 38"/>
                <a:gd name="T1" fmla="*/ 11 h 30"/>
                <a:gd name="T2" fmla="*/ 1 w 38"/>
                <a:gd name="T3" fmla="*/ 11 h 30"/>
                <a:gd name="T4" fmla="*/ 1 w 38"/>
                <a:gd name="T5" fmla="*/ 13 h 30"/>
                <a:gd name="T6" fmla="*/ 19 w 38"/>
                <a:gd name="T7" fmla="*/ 30 h 30"/>
                <a:gd name="T8" fmla="*/ 36 w 38"/>
                <a:gd name="T9" fmla="*/ 13 h 30"/>
                <a:gd name="T10" fmla="*/ 36 w 38"/>
                <a:gd name="T11" fmla="*/ 1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30">
                  <a:moveTo>
                    <a:pt x="36" y="11"/>
                  </a:moveTo>
                  <a:cubicBezTo>
                    <a:pt x="26" y="1"/>
                    <a:pt x="12" y="0"/>
                    <a:pt x="1" y="11"/>
                  </a:cubicBezTo>
                  <a:cubicBezTo>
                    <a:pt x="0" y="11"/>
                    <a:pt x="0" y="12"/>
                    <a:pt x="1" y="13"/>
                  </a:cubicBezTo>
                  <a:cubicBezTo>
                    <a:pt x="19" y="30"/>
                    <a:pt x="19" y="30"/>
                    <a:pt x="19" y="30"/>
                  </a:cubicBezTo>
                  <a:cubicBezTo>
                    <a:pt x="36" y="13"/>
                    <a:pt x="36" y="13"/>
                    <a:pt x="36" y="13"/>
                  </a:cubicBezTo>
                  <a:cubicBezTo>
                    <a:pt x="38" y="12"/>
                    <a:pt x="37" y="11"/>
                    <a:pt x="36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5" tIns="48218" rIns="96435" bIns="48218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8" name="Freeform 109">
              <a:extLst>
                <a:ext uri="{FF2B5EF4-FFF2-40B4-BE49-F238E27FC236}">
                  <a16:creationId xmlns:a16="http://schemas.microsoft.com/office/drawing/2014/main" id="{B4EDC9D4-5670-4D85-9E91-35D81CF40EA7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9913" y="2736850"/>
              <a:ext cx="230188" cy="101600"/>
            </a:xfrm>
            <a:custGeom>
              <a:avLst/>
              <a:gdLst>
                <a:gd name="T0" fmla="*/ 87 w 88"/>
                <a:gd name="T1" fmla="*/ 24 h 39"/>
                <a:gd name="T2" fmla="*/ 0 w 88"/>
                <a:gd name="T3" fmla="*/ 24 h 39"/>
                <a:gd name="T4" fmla="*/ 0 w 88"/>
                <a:gd name="T5" fmla="*/ 26 h 39"/>
                <a:gd name="T6" fmla="*/ 13 w 88"/>
                <a:gd name="T7" fmla="*/ 38 h 39"/>
                <a:gd name="T8" fmla="*/ 15 w 88"/>
                <a:gd name="T9" fmla="*/ 38 h 39"/>
                <a:gd name="T10" fmla="*/ 73 w 88"/>
                <a:gd name="T11" fmla="*/ 38 h 39"/>
                <a:gd name="T12" fmla="*/ 75 w 88"/>
                <a:gd name="T13" fmla="*/ 38 h 39"/>
                <a:gd name="T14" fmla="*/ 87 w 88"/>
                <a:gd name="T15" fmla="*/ 26 h 39"/>
                <a:gd name="T16" fmla="*/ 87 w 88"/>
                <a:gd name="T17" fmla="*/ 26 h 39"/>
                <a:gd name="T18" fmla="*/ 87 w 88"/>
                <a:gd name="T19" fmla="*/ 24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8" h="39">
                  <a:moveTo>
                    <a:pt x="87" y="24"/>
                  </a:moveTo>
                  <a:cubicBezTo>
                    <a:pt x="63" y="0"/>
                    <a:pt x="24" y="0"/>
                    <a:pt x="0" y="24"/>
                  </a:cubicBezTo>
                  <a:cubicBezTo>
                    <a:pt x="0" y="24"/>
                    <a:pt x="0" y="25"/>
                    <a:pt x="0" y="26"/>
                  </a:cubicBezTo>
                  <a:cubicBezTo>
                    <a:pt x="13" y="38"/>
                    <a:pt x="13" y="38"/>
                    <a:pt x="13" y="38"/>
                  </a:cubicBezTo>
                  <a:cubicBezTo>
                    <a:pt x="13" y="39"/>
                    <a:pt x="14" y="39"/>
                    <a:pt x="15" y="38"/>
                  </a:cubicBezTo>
                  <a:cubicBezTo>
                    <a:pt x="31" y="22"/>
                    <a:pt x="57" y="22"/>
                    <a:pt x="73" y="38"/>
                  </a:cubicBezTo>
                  <a:cubicBezTo>
                    <a:pt x="73" y="39"/>
                    <a:pt x="74" y="39"/>
                    <a:pt x="75" y="38"/>
                  </a:cubicBezTo>
                  <a:cubicBezTo>
                    <a:pt x="87" y="26"/>
                    <a:pt x="87" y="26"/>
                    <a:pt x="87" y="26"/>
                  </a:cubicBezTo>
                  <a:cubicBezTo>
                    <a:pt x="87" y="26"/>
                    <a:pt x="87" y="26"/>
                    <a:pt x="87" y="26"/>
                  </a:cubicBezTo>
                  <a:cubicBezTo>
                    <a:pt x="88" y="25"/>
                    <a:pt x="88" y="24"/>
                    <a:pt x="87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5" tIns="48218" rIns="96435" bIns="48218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9" name="Freeform 110">
              <a:extLst>
                <a:ext uri="{FF2B5EF4-FFF2-40B4-BE49-F238E27FC236}">
                  <a16:creationId xmlns:a16="http://schemas.microsoft.com/office/drawing/2014/main" id="{FC3C05D9-4378-43AB-8BC3-04D5EEA95B01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2763" y="2647950"/>
              <a:ext cx="346075" cy="134938"/>
            </a:xfrm>
            <a:custGeom>
              <a:avLst/>
              <a:gdLst>
                <a:gd name="T0" fmla="*/ 131 w 132"/>
                <a:gd name="T1" fmla="*/ 36 h 52"/>
                <a:gd name="T2" fmla="*/ 131 w 132"/>
                <a:gd name="T3" fmla="*/ 36 h 52"/>
                <a:gd name="T4" fmla="*/ 1 w 132"/>
                <a:gd name="T5" fmla="*/ 36 h 52"/>
                <a:gd name="T6" fmla="*/ 1 w 132"/>
                <a:gd name="T7" fmla="*/ 38 h 52"/>
                <a:gd name="T8" fmla="*/ 13 w 132"/>
                <a:gd name="T9" fmla="*/ 51 h 52"/>
                <a:gd name="T10" fmla="*/ 16 w 132"/>
                <a:gd name="T11" fmla="*/ 51 h 52"/>
                <a:gd name="T12" fmla="*/ 116 w 132"/>
                <a:gd name="T13" fmla="*/ 51 h 52"/>
                <a:gd name="T14" fmla="*/ 118 w 132"/>
                <a:gd name="T15" fmla="*/ 51 h 52"/>
                <a:gd name="T16" fmla="*/ 131 w 132"/>
                <a:gd name="T17" fmla="*/ 38 h 52"/>
                <a:gd name="T18" fmla="*/ 131 w 132"/>
                <a:gd name="T19" fmla="*/ 38 h 52"/>
                <a:gd name="T20" fmla="*/ 131 w 132"/>
                <a:gd name="T21" fmla="*/ 36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2" h="52">
                  <a:moveTo>
                    <a:pt x="131" y="36"/>
                  </a:moveTo>
                  <a:cubicBezTo>
                    <a:pt x="131" y="36"/>
                    <a:pt x="131" y="36"/>
                    <a:pt x="131" y="36"/>
                  </a:cubicBezTo>
                  <a:cubicBezTo>
                    <a:pt x="95" y="0"/>
                    <a:pt x="36" y="0"/>
                    <a:pt x="1" y="36"/>
                  </a:cubicBezTo>
                  <a:cubicBezTo>
                    <a:pt x="0" y="37"/>
                    <a:pt x="0" y="38"/>
                    <a:pt x="1" y="38"/>
                  </a:cubicBezTo>
                  <a:cubicBezTo>
                    <a:pt x="13" y="51"/>
                    <a:pt x="13" y="51"/>
                    <a:pt x="13" y="51"/>
                  </a:cubicBezTo>
                  <a:cubicBezTo>
                    <a:pt x="14" y="52"/>
                    <a:pt x="15" y="52"/>
                    <a:pt x="16" y="51"/>
                  </a:cubicBezTo>
                  <a:cubicBezTo>
                    <a:pt x="43" y="23"/>
                    <a:pt x="88" y="23"/>
                    <a:pt x="116" y="51"/>
                  </a:cubicBezTo>
                  <a:cubicBezTo>
                    <a:pt x="117" y="52"/>
                    <a:pt x="118" y="52"/>
                    <a:pt x="118" y="51"/>
                  </a:cubicBezTo>
                  <a:cubicBezTo>
                    <a:pt x="131" y="38"/>
                    <a:pt x="131" y="38"/>
                    <a:pt x="131" y="38"/>
                  </a:cubicBezTo>
                  <a:cubicBezTo>
                    <a:pt x="131" y="38"/>
                    <a:pt x="131" y="38"/>
                    <a:pt x="131" y="38"/>
                  </a:cubicBezTo>
                  <a:cubicBezTo>
                    <a:pt x="132" y="38"/>
                    <a:pt x="132" y="37"/>
                    <a:pt x="131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5" tIns="48218" rIns="96435" bIns="48218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14" name="矩形 13">
            <a:extLst>
              <a:ext uri="{FF2B5EF4-FFF2-40B4-BE49-F238E27FC236}">
                <a16:creationId xmlns:a16="http://schemas.microsoft.com/office/drawing/2014/main" id="{A8C92FB0-2EF2-44ED-895E-02E984B0849A}"/>
              </a:ext>
            </a:extLst>
          </p:cNvPr>
          <p:cNvSpPr/>
          <p:nvPr/>
        </p:nvSpPr>
        <p:spPr>
          <a:xfrm>
            <a:off x="4234708" y="3142869"/>
            <a:ext cx="6848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64278"/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2.4G</a:t>
            </a:r>
            <a:endParaRPr lang="zh-CN" altLang="en-US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+mn-lt"/>
            </a:endParaRPr>
          </a:p>
        </p:txBody>
      </p:sp>
      <p:pic>
        <p:nvPicPr>
          <p:cNvPr id="51" name="图片 50">
            <a:extLst>
              <a:ext uri="{FF2B5EF4-FFF2-40B4-BE49-F238E27FC236}">
                <a16:creationId xmlns:a16="http://schemas.microsoft.com/office/drawing/2014/main" id="{C0F11F95-212C-44CE-89CE-F64B7EC99E4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807" t="10311" r="36957" b="33798"/>
          <a:stretch/>
        </p:blipFill>
        <p:spPr>
          <a:xfrm rot="21405655">
            <a:off x="5558296" y="3015846"/>
            <a:ext cx="1075973" cy="1173342"/>
          </a:xfrm>
          <a:prstGeom prst="rect">
            <a:avLst/>
          </a:prstGeom>
        </p:spPr>
      </p:pic>
      <p:cxnSp>
        <p:nvCxnSpPr>
          <p:cNvPr id="52" name="直接箭头连接符 51">
            <a:extLst>
              <a:ext uri="{FF2B5EF4-FFF2-40B4-BE49-F238E27FC236}">
                <a16:creationId xmlns:a16="http://schemas.microsoft.com/office/drawing/2014/main" id="{C0517461-2EB1-4B7A-967F-52911F70F85F}"/>
              </a:ext>
            </a:extLst>
          </p:cNvPr>
          <p:cNvCxnSpPr>
            <a:cxnSpLocks/>
          </p:cNvCxnSpPr>
          <p:nvPr/>
        </p:nvCxnSpPr>
        <p:spPr>
          <a:xfrm>
            <a:off x="7077447" y="3537550"/>
            <a:ext cx="187220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矩形 58">
            <a:extLst>
              <a:ext uri="{FF2B5EF4-FFF2-40B4-BE49-F238E27FC236}">
                <a16:creationId xmlns:a16="http://schemas.microsoft.com/office/drawing/2014/main" id="{E8270940-7131-4D6A-8C9D-5BA9DE4EC2ED}"/>
              </a:ext>
            </a:extLst>
          </p:cNvPr>
          <p:cNvSpPr/>
          <p:nvPr/>
        </p:nvSpPr>
        <p:spPr>
          <a:xfrm>
            <a:off x="613309" y="4768453"/>
            <a:ext cx="16979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64278"/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PS2 Gamepad</a:t>
            </a:r>
            <a:endParaRPr lang="zh-CN" altLang="en-US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+mn-lt"/>
            </a:endParaRPr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816D03F6-A20E-4187-B057-949F6F8FEC6B}"/>
              </a:ext>
            </a:extLst>
          </p:cNvPr>
          <p:cNvSpPr/>
          <p:nvPr/>
        </p:nvSpPr>
        <p:spPr>
          <a:xfrm>
            <a:off x="5637287" y="4751689"/>
            <a:ext cx="10951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64278"/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Receiver</a:t>
            </a:r>
            <a:endParaRPr lang="zh-CN" altLang="en-US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+mn-lt"/>
            </a:endParaRPr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AD129C71-BD52-475E-A31B-C9A4DE5ACC95}"/>
              </a:ext>
            </a:extLst>
          </p:cNvPr>
          <p:cNvSpPr/>
          <p:nvPr/>
        </p:nvSpPr>
        <p:spPr>
          <a:xfrm>
            <a:off x="10317807" y="4751689"/>
            <a:ext cx="9797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64278"/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Arduino</a:t>
            </a:r>
            <a:endParaRPr lang="zh-CN" altLang="en-US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582752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/>
          <p:cNvSpPr/>
          <p:nvPr/>
        </p:nvSpPr>
        <p:spPr>
          <a:xfrm>
            <a:off x="354" y="228285"/>
            <a:ext cx="225016" cy="5866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4" tIns="48217" rIns="96434" bIns="48217" rtlCol="0" anchor="ctr"/>
          <a:lstStyle/>
          <a:p>
            <a:pPr algn="ctr" defTabSz="964278"/>
            <a:endParaRPr lang="zh-CN" altLang="en-US" sz="1969">
              <a:solidFill>
                <a:srgbClr val="E7E6E6">
                  <a:lumMod val="50000"/>
                </a:srgbClr>
              </a:solidFill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392023" y="266575"/>
            <a:ext cx="2972993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64278"/>
            <a:r>
              <a:rPr lang="en-US" altLang="zh-CN" sz="2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02  Technical Details</a:t>
            </a:r>
            <a:endParaRPr lang="zh-CN" altLang="en-US" sz="2400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392023" y="635907"/>
            <a:ext cx="564257" cy="3385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64278"/>
            <a:r>
              <a:rPr lang="en-US" altLang="zh-CN" sz="11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Contents</a:t>
            </a:r>
          </a:p>
          <a:p>
            <a:pPr defTabSz="964278"/>
            <a:endParaRPr lang="zh-CN" altLang="en-US" sz="11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+mn-lt"/>
            </a:endParaRPr>
          </a:p>
        </p:txBody>
      </p:sp>
      <p:sp>
        <p:nvSpPr>
          <p:cNvPr id="6" name="Text Box 3">
            <a:extLst>
              <a:ext uri="{FF2B5EF4-FFF2-40B4-BE49-F238E27FC236}">
                <a16:creationId xmlns:a16="http://schemas.microsoft.com/office/drawing/2014/main" id="{383444CA-1097-43F6-A944-32BBABF1F2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55421" y="814933"/>
            <a:ext cx="6411306" cy="15350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algn="r"/>
            <a:r>
              <a:rPr lang="en-US" sz="3375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N</a:t>
            </a:r>
            <a:r>
              <a:rPr lang="en-US" altLang="zh-CN" sz="3375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ick’s Explorer</a:t>
            </a:r>
            <a:endParaRPr lang="en-US" sz="3375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algn="r"/>
            <a:r>
              <a:rPr lang="en-US" altLang="zh-CN" sz="6000" b="1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Technical Details</a:t>
            </a:r>
            <a:endParaRPr lang="zh-CN" altLang="en-US" sz="6000" b="1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236BF1E-FAF2-44E0-98AB-194531B4E868}"/>
              </a:ext>
            </a:extLst>
          </p:cNvPr>
          <p:cNvSpPr/>
          <p:nvPr/>
        </p:nvSpPr>
        <p:spPr>
          <a:xfrm>
            <a:off x="2108895" y="2675301"/>
            <a:ext cx="663605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3200" b="1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2.1  Omnidirectional Movement</a:t>
            </a:r>
            <a:endParaRPr lang="zh-CN" altLang="en-US" sz="3200" b="1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517E443-AEC2-4186-A3F2-8DDDD61CD6F8}"/>
              </a:ext>
            </a:extLst>
          </p:cNvPr>
          <p:cNvSpPr/>
          <p:nvPr/>
        </p:nvSpPr>
        <p:spPr>
          <a:xfrm>
            <a:off x="1604839" y="4471710"/>
            <a:ext cx="496855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3200" b="1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2.2  Remote Control</a:t>
            </a:r>
            <a:endParaRPr lang="zh-CN" altLang="en-US" sz="3200" b="1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D1C3528-651D-4476-8BAD-32F0547B6FB4}"/>
              </a:ext>
            </a:extLst>
          </p:cNvPr>
          <p:cNvSpPr/>
          <p:nvPr/>
        </p:nvSpPr>
        <p:spPr>
          <a:xfrm>
            <a:off x="2002042" y="6199902"/>
            <a:ext cx="541513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3200" b="1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2.3  Image Transmission</a:t>
            </a:r>
            <a:endParaRPr lang="zh-CN" altLang="en-US" sz="3200" b="1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EB0DE5D8-77F5-4FB8-9B07-779A3D1B4D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1166" y="2444322"/>
            <a:ext cx="1163851" cy="1195564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2C060EB7-4968-40D8-B3BF-26C5839D52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6593" y="5855735"/>
            <a:ext cx="1132996" cy="1020717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342A9560-F87C-40C5-98FE-63EC2CE36E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120" y="4185521"/>
            <a:ext cx="1807890" cy="1132805"/>
          </a:xfrm>
          <a:prstGeom prst="rect">
            <a:avLst/>
          </a:prstGeom>
        </p:spPr>
      </p:pic>
      <p:sp>
        <p:nvSpPr>
          <p:cNvPr id="14" name="直接连接符 11">
            <a:extLst>
              <a:ext uri="{FF2B5EF4-FFF2-40B4-BE49-F238E27FC236}">
                <a16:creationId xmlns:a16="http://schemas.microsoft.com/office/drawing/2014/main" id="{3360662E-7128-4DC6-8B8B-F9132CBF8EC9}"/>
              </a:ext>
            </a:extLst>
          </p:cNvPr>
          <p:cNvSpPr>
            <a:spLocks noChangeShapeType="1"/>
          </p:cNvSpPr>
          <p:nvPr/>
        </p:nvSpPr>
        <p:spPr bwMode="auto">
          <a:xfrm>
            <a:off x="1532831" y="2275768"/>
            <a:ext cx="11449272" cy="0"/>
          </a:xfrm>
          <a:prstGeom prst="line">
            <a:avLst/>
          </a:prstGeom>
          <a:noFill/>
          <a:ln w="6350" cap="flat" cmpd="sng">
            <a:solidFill>
              <a:schemeClr val="tx2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2002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26931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/>
          <p:cNvSpPr/>
          <p:nvPr/>
        </p:nvSpPr>
        <p:spPr>
          <a:xfrm>
            <a:off x="354" y="228285"/>
            <a:ext cx="225016" cy="5866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4" tIns="48217" rIns="96434" bIns="48217" rtlCol="0" anchor="ctr"/>
          <a:lstStyle/>
          <a:p>
            <a:pPr algn="ctr" defTabSz="964278"/>
            <a:endParaRPr lang="zh-CN" altLang="en-US" sz="1969">
              <a:solidFill>
                <a:srgbClr val="E7E6E6">
                  <a:lumMod val="50000"/>
                </a:srgbClr>
              </a:solidFill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392023" y="266575"/>
            <a:ext cx="2972993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64278"/>
            <a:r>
              <a:rPr lang="en-US" altLang="zh-CN" sz="2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02  Technical Details</a:t>
            </a:r>
            <a:endParaRPr lang="zh-CN" altLang="en-US" sz="2400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392023" y="635907"/>
            <a:ext cx="1542089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64278"/>
            <a:r>
              <a:rPr lang="en-US" altLang="zh-CN" sz="11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2.3  Image Transmission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E647650-0855-4E30-BE1F-7D0AD5991D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305" y="2863495"/>
            <a:ext cx="1612569" cy="1452765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75D06899-11C3-40CC-ABB1-9966CCC467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8143" y="2925430"/>
            <a:ext cx="2287067" cy="1328894"/>
          </a:xfrm>
          <a:prstGeom prst="rect">
            <a:avLst/>
          </a:prstGeom>
        </p:spPr>
      </p:pic>
      <p:pic>
        <p:nvPicPr>
          <p:cNvPr id="4" name="图形 3" descr="USB">
            <a:extLst>
              <a:ext uri="{FF2B5EF4-FFF2-40B4-BE49-F238E27FC236}">
                <a16:creationId xmlns:a16="http://schemas.microsoft.com/office/drawing/2014/main" id="{3EB091A7-DF43-4332-896F-EB3FFA69B0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6200000">
            <a:off x="3141651" y="2881552"/>
            <a:ext cx="663636" cy="663636"/>
          </a:xfrm>
          <a:prstGeom prst="rect">
            <a:avLst/>
          </a:prstGeom>
        </p:spPr>
      </p:pic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26804816-72AD-470C-A6BB-315499A83048}"/>
              </a:ext>
            </a:extLst>
          </p:cNvPr>
          <p:cNvCxnSpPr>
            <a:stCxn id="5" idx="3"/>
            <a:endCxn id="2" idx="1"/>
          </p:cNvCxnSpPr>
          <p:nvPr/>
        </p:nvCxnSpPr>
        <p:spPr>
          <a:xfrm flipV="1">
            <a:off x="1860874" y="3589877"/>
            <a:ext cx="308726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5091861D-D1D6-4268-AE12-0A87C82CB9C3}"/>
              </a:ext>
            </a:extLst>
          </p:cNvPr>
          <p:cNvCxnSpPr>
            <a:cxnSpLocks/>
            <a:stCxn id="2" idx="3"/>
            <a:endCxn id="22" idx="1"/>
          </p:cNvCxnSpPr>
          <p:nvPr/>
        </p:nvCxnSpPr>
        <p:spPr>
          <a:xfrm>
            <a:off x="7235210" y="3589877"/>
            <a:ext cx="272255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形 21" descr="监视器">
            <a:extLst>
              <a:ext uri="{FF2B5EF4-FFF2-40B4-BE49-F238E27FC236}">
                <a16:creationId xmlns:a16="http://schemas.microsoft.com/office/drawing/2014/main" id="{455CE364-D670-41FF-B502-C1173E7F560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957767" y="2221725"/>
            <a:ext cx="2736304" cy="2736304"/>
          </a:xfrm>
          <a:prstGeom prst="rect">
            <a:avLst/>
          </a:prstGeom>
        </p:spPr>
      </p:pic>
      <p:pic>
        <p:nvPicPr>
          <p:cNvPr id="29" name="图形 28" descr="无线">
            <a:extLst>
              <a:ext uri="{FF2B5EF4-FFF2-40B4-BE49-F238E27FC236}">
                <a16:creationId xmlns:a16="http://schemas.microsoft.com/office/drawing/2014/main" id="{2B63C645-4DAF-4799-ADC9-8B20F3B5639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013354" y="2634029"/>
            <a:ext cx="914400" cy="9144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98DA462-3641-4C19-A5A2-AB806C3CC09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31840" y="4624437"/>
            <a:ext cx="1667632" cy="1328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0907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/>
          <p:cNvSpPr/>
          <p:nvPr/>
        </p:nvSpPr>
        <p:spPr>
          <a:xfrm>
            <a:off x="354" y="228285"/>
            <a:ext cx="225016" cy="5866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4" tIns="48217" rIns="96434" bIns="48217" rtlCol="0" anchor="ctr"/>
          <a:lstStyle/>
          <a:p>
            <a:pPr algn="ctr" defTabSz="964278"/>
            <a:endParaRPr lang="zh-CN" altLang="en-US" sz="1969">
              <a:solidFill>
                <a:srgbClr val="E7E6E6">
                  <a:lumMod val="50000"/>
                </a:srgbClr>
              </a:solidFill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392023" y="266575"/>
            <a:ext cx="2972993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64278"/>
            <a:r>
              <a:rPr lang="en-US" altLang="zh-CN" sz="2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02  Technical Details</a:t>
            </a:r>
            <a:endParaRPr lang="zh-CN" altLang="en-US" sz="2400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392023" y="635907"/>
            <a:ext cx="1542089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64278"/>
            <a:r>
              <a:rPr lang="en-US" altLang="zh-CN" sz="11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2.3  Image Transmission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E647650-0855-4E30-BE1F-7D0AD5991D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305" y="2863495"/>
            <a:ext cx="1612569" cy="1452765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75D06899-11C3-40CC-ABB1-9966CCC467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8143" y="2925430"/>
            <a:ext cx="2287067" cy="1328894"/>
          </a:xfrm>
          <a:prstGeom prst="rect">
            <a:avLst/>
          </a:prstGeom>
        </p:spPr>
      </p:pic>
      <p:pic>
        <p:nvPicPr>
          <p:cNvPr id="4" name="图形 3" descr="USB">
            <a:extLst>
              <a:ext uri="{FF2B5EF4-FFF2-40B4-BE49-F238E27FC236}">
                <a16:creationId xmlns:a16="http://schemas.microsoft.com/office/drawing/2014/main" id="{3EB091A7-DF43-4332-896F-EB3FFA69B0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6200000">
            <a:off x="3141651" y="2881552"/>
            <a:ext cx="663636" cy="663636"/>
          </a:xfrm>
          <a:prstGeom prst="rect">
            <a:avLst/>
          </a:prstGeom>
        </p:spPr>
      </p:pic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26804816-72AD-470C-A6BB-315499A83048}"/>
              </a:ext>
            </a:extLst>
          </p:cNvPr>
          <p:cNvCxnSpPr>
            <a:stCxn id="5" idx="3"/>
            <a:endCxn id="2" idx="1"/>
          </p:cNvCxnSpPr>
          <p:nvPr/>
        </p:nvCxnSpPr>
        <p:spPr>
          <a:xfrm flipV="1">
            <a:off x="1860874" y="3589877"/>
            <a:ext cx="308726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5091861D-D1D6-4268-AE12-0A87C82CB9C3}"/>
              </a:ext>
            </a:extLst>
          </p:cNvPr>
          <p:cNvCxnSpPr>
            <a:cxnSpLocks/>
            <a:stCxn id="2" idx="3"/>
            <a:endCxn id="22" idx="1"/>
          </p:cNvCxnSpPr>
          <p:nvPr/>
        </p:nvCxnSpPr>
        <p:spPr>
          <a:xfrm>
            <a:off x="7235210" y="3589877"/>
            <a:ext cx="272255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形 21" descr="监视器">
            <a:extLst>
              <a:ext uri="{FF2B5EF4-FFF2-40B4-BE49-F238E27FC236}">
                <a16:creationId xmlns:a16="http://schemas.microsoft.com/office/drawing/2014/main" id="{455CE364-D670-41FF-B502-C1173E7F560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957767" y="2221725"/>
            <a:ext cx="2736304" cy="2736304"/>
          </a:xfrm>
          <a:prstGeom prst="rect">
            <a:avLst/>
          </a:prstGeom>
        </p:spPr>
      </p:pic>
      <p:pic>
        <p:nvPicPr>
          <p:cNvPr id="29" name="图形 28" descr="无线">
            <a:extLst>
              <a:ext uri="{FF2B5EF4-FFF2-40B4-BE49-F238E27FC236}">
                <a16:creationId xmlns:a16="http://schemas.microsoft.com/office/drawing/2014/main" id="{2B63C645-4DAF-4799-ADC9-8B20F3B5639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013354" y="2634029"/>
            <a:ext cx="914400" cy="9144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B288FAE1-D206-41B3-A300-9C71AEA583F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709083" y="3760341"/>
            <a:ext cx="1667632" cy="1328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5377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/>
          <p:cNvSpPr/>
          <p:nvPr/>
        </p:nvSpPr>
        <p:spPr>
          <a:xfrm>
            <a:off x="354" y="228285"/>
            <a:ext cx="225016" cy="5866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4" tIns="48217" rIns="96434" bIns="48217" rtlCol="0" anchor="ctr"/>
          <a:lstStyle/>
          <a:p>
            <a:pPr algn="ctr" defTabSz="964278"/>
            <a:endParaRPr lang="zh-CN" altLang="en-US" sz="1969">
              <a:solidFill>
                <a:srgbClr val="E7E6E6">
                  <a:lumMod val="50000"/>
                </a:srgbClr>
              </a:solidFill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392023" y="266575"/>
            <a:ext cx="2972993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64278"/>
            <a:r>
              <a:rPr lang="en-US" altLang="zh-CN" sz="2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02  Technical Details</a:t>
            </a:r>
            <a:endParaRPr lang="zh-CN" altLang="en-US" sz="2400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392023" y="635907"/>
            <a:ext cx="1542089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64278"/>
            <a:r>
              <a:rPr lang="en-US" altLang="zh-CN" sz="11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2.3  Image Transmission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E647650-0855-4E30-BE1F-7D0AD5991D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305" y="2863495"/>
            <a:ext cx="1612569" cy="1452765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75D06899-11C3-40CC-ABB1-9966CCC467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8143" y="2925430"/>
            <a:ext cx="2287067" cy="1328894"/>
          </a:xfrm>
          <a:prstGeom prst="rect">
            <a:avLst/>
          </a:prstGeom>
        </p:spPr>
      </p:pic>
      <p:pic>
        <p:nvPicPr>
          <p:cNvPr id="4" name="图形 3" descr="USB">
            <a:extLst>
              <a:ext uri="{FF2B5EF4-FFF2-40B4-BE49-F238E27FC236}">
                <a16:creationId xmlns:a16="http://schemas.microsoft.com/office/drawing/2014/main" id="{3EB091A7-DF43-4332-896F-EB3FFA69B0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6200000">
            <a:off x="3141651" y="2881552"/>
            <a:ext cx="663636" cy="663636"/>
          </a:xfrm>
          <a:prstGeom prst="rect">
            <a:avLst/>
          </a:prstGeom>
        </p:spPr>
      </p:pic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26804816-72AD-470C-A6BB-315499A83048}"/>
              </a:ext>
            </a:extLst>
          </p:cNvPr>
          <p:cNvCxnSpPr>
            <a:stCxn id="5" idx="3"/>
            <a:endCxn id="2" idx="1"/>
          </p:cNvCxnSpPr>
          <p:nvPr/>
        </p:nvCxnSpPr>
        <p:spPr>
          <a:xfrm flipV="1">
            <a:off x="1860874" y="3589877"/>
            <a:ext cx="308726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5091861D-D1D6-4268-AE12-0A87C82CB9C3}"/>
              </a:ext>
            </a:extLst>
          </p:cNvPr>
          <p:cNvCxnSpPr>
            <a:cxnSpLocks/>
            <a:stCxn id="2" idx="3"/>
            <a:endCxn id="22" idx="1"/>
          </p:cNvCxnSpPr>
          <p:nvPr/>
        </p:nvCxnSpPr>
        <p:spPr>
          <a:xfrm>
            <a:off x="7235210" y="3589877"/>
            <a:ext cx="272255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形 21" descr="监视器">
            <a:extLst>
              <a:ext uri="{FF2B5EF4-FFF2-40B4-BE49-F238E27FC236}">
                <a16:creationId xmlns:a16="http://schemas.microsoft.com/office/drawing/2014/main" id="{455CE364-D670-41FF-B502-C1173E7F560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957767" y="2221725"/>
            <a:ext cx="2736304" cy="2736304"/>
          </a:xfrm>
          <a:prstGeom prst="rect">
            <a:avLst/>
          </a:prstGeom>
        </p:spPr>
      </p:pic>
      <p:pic>
        <p:nvPicPr>
          <p:cNvPr id="29" name="图形 28" descr="无线">
            <a:extLst>
              <a:ext uri="{FF2B5EF4-FFF2-40B4-BE49-F238E27FC236}">
                <a16:creationId xmlns:a16="http://schemas.microsoft.com/office/drawing/2014/main" id="{2B63C645-4DAF-4799-ADC9-8B20F3B5639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013354" y="2634029"/>
            <a:ext cx="914400" cy="9144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B288FAE1-D206-41B3-A300-9C71AEA583F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257860" y="4341530"/>
            <a:ext cx="1667632" cy="1328894"/>
          </a:xfrm>
          <a:prstGeom prst="rect">
            <a:avLst/>
          </a:prstGeom>
        </p:spPr>
      </p:pic>
      <p:pic>
        <p:nvPicPr>
          <p:cNvPr id="14" name="图形 13" descr="无线">
            <a:extLst>
              <a:ext uri="{FF2B5EF4-FFF2-40B4-BE49-F238E27FC236}">
                <a16:creationId xmlns:a16="http://schemas.microsoft.com/office/drawing/2014/main" id="{3C86723C-1102-46AD-A113-3041806B30F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013551" y="262991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342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形 6" descr="监视器">
            <a:extLst>
              <a:ext uri="{FF2B5EF4-FFF2-40B4-BE49-F238E27FC236}">
                <a16:creationId xmlns:a16="http://schemas.microsoft.com/office/drawing/2014/main" id="{2BA479E7-25A7-4EF4-91B4-E33910AC5F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37287" y="-128091"/>
            <a:ext cx="7632848" cy="7632848"/>
          </a:xfrm>
          <a:prstGeom prst="rect">
            <a:avLst/>
          </a:prstGeom>
        </p:spPr>
      </p:pic>
      <p:sp>
        <p:nvSpPr>
          <p:cNvPr id="25" name="矩形 24"/>
          <p:cNvSpPr/>
          <p:nvPr/>
        </p:nvSpPr>
        <p:spPr>
          <a:xfrm>
            <a:off x="354" y="228285"/>
            <a:ext cx="225016" cy="5866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4" tIns="48217" rIns="96434" bIns="48217" rtlCol="0" anchor="ctr"/>
          <a:lstStyle/>
          <a:p>
            <a:pPr algn="ctr" defTabSz="964278"/>
            <a:endParaRPr lang="zh-CN" altLang="en-US" sz="1969">
              <a:solidFill>
                <a:srgbClr val="E7E6E6">
                  <a:lumMod val="50000"/>
                </a:srgbClr>
              </a:solidFill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392023" y="266575"/>
            <a:ext cx="2972993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64278"/>
            <a:r>
              <a:rPr lang="en-US" altLang="zh-CN" sz="2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02  Technical Details</a:t>
            </a:r>
            <a:endParaRPr lang="zh-CN" altLang="en-US" sz="2400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392023" y="635907"/>
            <a:ext cx="1542089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64278"/>
            <a:r>
              <a:rPr lang="en-US" altLang="zh-CN" sz="11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2.3  Image Transmission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F0E78FE-EEC6-446B-9A2F-5F80795105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195" y="3157456"/>
            <a:ext cx="1542089" cy="89602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EE3A78D-E556-4C94-8903-6D82A98C06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74700" y="2760961"/>
            <a:ext cx="1828958" cy="548688"/>
          </a:xfrm>
          <a:prstGeom prst="rect">
            <a:avLst/>
          </a:prstGeom>
        </p:spPr>
      </p:pic>
      <p:cxnSp>
        <p:nvCxnSpPr>
          <p:cNvPr id="3" name="直接箭头连接符 2">
            <a:extLst>
              <a:ext uri="{FF2B5EF4-FFF2-40B4-BE49-F238E27FC236}">
                <a16:creationId xmlns:a16="http://schemas.microsoft.com/office/drawing/2014/main" id="{14843B54-9EC7-4433-ACD3-3289AC8B5728}"/>
              </a:ext>
            </a:extLst>
          </p:cNvPr>
          <p:cNvCxnSpPr>
            <a:cxnSpLocks/>
          </p:cNvCxnSpPr>
          <p:nvPr/>
        </p:nvCxnSpPr>
        <p:spPr>
          <a:xfrm flipH="1">
            <a:off x="2303294" y="3472309"/>
            <a:ext cx="34563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>
            <a:extLst>
              <a:ext uri="{FF2B5EF4-FFF2-40B4-BE49-F238E27FC236}">
                <a16:creationId xmlns:a16="http://schemas.microsoft.com/office/drawing/2014/main" id="{05FB8EA9-C9A3-4E34-9A9F-444ED9017A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2862" y="4480421"/>
            <a:ext cx="1667632" cy="1328894"/>
          </a:xfrm>
          <a:prstGeom prst="rect">
            <a:avLst/>
          </a:prstGeom>
        </p:spPr>
      </p:pic>
      <p:pic>
        <p:nvPicPr>
          <p:cNvPr id="11" name="图形 10" descr="无线">
            <a:extLst>
              <a:ext uri="{FF2B5EF4-FFF2-40B4-BE49-F238E27FC236}">
                <a16:creationId xmlns:a16="http://schemas.microsoft.com/office/drawing/2014/main" id="{5AEFC427-D147-435B-91CE-310FDA7F307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-82302" y="2578105"/>
            <a:ext cx="914400" cy="914400"/>
          </a:xfrm>
          <a:prstGeom prst="rect">
            <a:avLst/>
          </a:prstGeom>
        </p:spPr>
      </p:pic>
      <p:pic>
        <p:nvPicPr>
          <p:cNvPr id="12" name="图形 11" descr="无线">
            <a:extLst>
              <a:ext uri="{FF2B5EF4-FFF2-40B4-BE49-F238E27FC236}">
                <a16:creationId xmlns:a16="http://schemas.microsoft.com/office/drawing/2014/main" id="{C77D59F6-AFBE-41EA-969D-FB5D95E6F51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459248" y="266575"/>
            <a:ext cx="914400" cy="914400"/>
          </a:xfrm>
          <a:prstGeom prst="rect">
            <a:avLst/>
          </a:prstGeom>
        </p:spPr>
      </p:pic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16B3D5AF-5528-4625-98C0-EFB4591DA478}"/>
              </a:ext>
            </a:extLst>
          </p:cNvPr>
          <p:cNvCxnSpPr>
            <a:cxnSpLocks/>
          </p:cNvCxnSpPr>
          <p:nvPr/>
        </p:nvCxnSpPr>
        <p:spPr>
          <a:xfrm>
            <a:off x="2405895" y="3688333"/>
            <a:ext cx="34474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09943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>
            <a:extLst>
              <a:ext uri="{FF2B5EF4-FFF2-40B4-BE49-F238E27FC236}">
                <a16:creationId xmlns:a16="http://schemas.microsoft.com/office/drawing/2014/main" id="{61E91284-4674-4E4D-8586-1E1B47C562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2559" y="1024037"/>
            <a:ext cx="5447456" cy="4340941"/>
          </a:xfrm>
          <a:prstGeom prst="rect">
            <a:avLst/>
          </a:prstGeom>
        </p:spPr>
      </p:pic>
      <p:sp>
        <p:nvSpPr>
          <p:cNvPr id="25" name="矩形 24"/>
          <p:cNvSpPr/>
          <p:nvPr/>
        </p:nvSpPr>
        <p:spPr>
          <a:xfrm>
            <a:off x="354" y="228285"/>
            <a:ext cx="225016" cy="5866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4" tIns="48217" rIns="96434" bIns="48217" rtlCol="0" anchor="ctr"/>
          <a:lstStyle/>
          <a:p>
            <a:pPr algn="ctr" defTabSz="964278"/>
            <a:endParaRPr lang="zh-CN" altLang="en-US" sz="1969">
              <a:solidFill>
                <a:srgbClr val="E7E6E6">
                  <a:lumMod val="50000"/>
                </a:srgbClr>
              </a:solidFill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392023" y="266575"/>
            <a:ext cx="2972993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64278"/>
            <a:r>
              <a:rPr lang="en-US" altLang="zh-CN" sz="2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02  Technical Details</a:t>
            </a:r>
            <a:endParaRPr lang="zh-CN" altLang="en-US" sz="2400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392023" y="635907"/>
            <a:ext cx="1542089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64278"/>
            <a:r>
              <a:rPr lang="en-US" altLang="zh-CN" sz="11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2.3  Image Transmission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F0E78FE-EEC6-446B-9A2F-5F80795105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195" y="3157456"/>
            <a:ext cx="1542089" cy="89602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EE3A78D-E556-4C94-8903-6D82A98C06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74700" y="2760961"/>
            <a:ext cx="1828958" cy="548688"/>
          </a:xfrm>
          <a:prstGeom prst="rect">
            <a:avLst/>
          </a:prstGeom>
        </p:spPr>
      </p:pic>
      <p:cxnSp>
        <p:nvCxnSpPr>
          <p:cNvPr id="3" name="直接箭头连接符 2">
            <a:extLst>
              <a:ext uri="{FF2B5EF4-FFF2-40B4-BE49-F238E27FC236}">
                <a16:creationId xmlns:a16="http://schemas.microsoft.com/office/drawing/2014/main" id="{14843B54-9EC7-4433-ACD3-3289AC8B5728}"/>
              </a:ext>
            </a:extLst>
          </p:cNvPr>
          <p:cNvCxnSpPr>
            <a:cxnSpLocks/>
          </p:cNvCxnSpPr>
          <p:nvPr/>
        </p:nvCxnSpPr>
        <p:spPr>
          <a:xfrm flipH="1">
            <a:off x="2303294" y="3472309"/>
            <a:ext cx="34563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图形 10" descr="无线">
            <a:extLst>
              <a:ext uri="{FF2B5EF4-FFF2-40B4-BE49-F238E27FC236}">
                <a16:creationId xmlns:a16="http://schemas.microsoft.com/office/drawing/2014/main" id="{5AEFC427-D147-435B-91CE-310FDA7F307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-82302" y="2578105"/>
            <a:ext cx="914400" cy="914400"/>
          </a:xfrm>
          <a:prstGeom prst="rect">
            <a:avLst/>
          </a:prstGeom>
        </p:spPr>
      </p:pic>
      <p:pic>
        <p:nvPicPr>
          <p:cNvPr id="12" name="图形 11" descr="无线">
            <a:extLst>
              <a:ext uri="{FF2B5EF4-FFF2-40B4-BE49-F238E27FC236}">
                <a16:creationId xmlns:a16="http://schemas.microsoft.com/office/drawing/2014/main" id="{C77D59F6-AFBE-41EA-969D-FB5D95E6F51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459248" y="266575"/>
            <a:ext cx="914400" cy="914400"/>
          </a:xfrm>
          <a:prstGeom prst="rect">
            <a:avLst/>
          </a:prstGeom>
        </p:spPr>
      </p:pic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16B3D5AF-5528-4625-98C0-EFB4591DA478}"/>
              </a:ext>
            </a:extLst>
          </p:cNvPr>
          <p:cNvCxnSpPr>
            <a:cxnSpLocks/>
          </p:cNvCxnSpPr>
          <p:nvPr/>
        </p:nvCxnSpPr>
        <p:spPr>
          <a:xfrm>
            <a:off x="2405895" y="3688333"/>
            <a:ext cx="34474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形 12" descr="监视器">
            <a:extLst>
              <a:ext uri="{FF2B5EF4-FFF2-40B4-BE49-F238E27FC236}">
                <a16:creationId xmlns:a16="http://schemas.microsoft.com/office/drawing/2014/main" id="{9089F31F-6865-451A-BFDD-C38A58AAFE0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637287" y="-128091"/>
            <a:ext cx="7632848" cy="7632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2030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/>
          <p:cNvSpPr/>
          <p:nvPr/>
        </p:nvSpPr>
        <p:spPr>
          <a:xfrm>
            <a:off x="354" y="228285"/>
            <a:ext cx="225016" cy="5866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4" tIns="48217" rIns="96434" bIns="48217" rtlCol="0" anchor="ctr"/>
          <a:lstStyle/>
          <a:p>
            <a:pPr algn="ctr" defTabSz="964278"/>
            <a:endParaRPr lang="zh-CN" altLang="en-US" sz="1969">
              <a:solidFill>
                <a:srgbClr val="E7E6E6">
                  <a:lumMod val="50000"/>
                </a:srgbClr>
              </a:solidFill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392023" y="266575"/>
            <a:ext cx="2972993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64278"/>
            <a:r>
              <a:rPr lang="en-US" altLang="zh-CN" sz="2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02  Technical Details</a:t>
            </a:r>
            <a:endParaRPr lang="zh-CN" altLang="en-US" sz="2400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392023" y="635907"/>
            <a:ext cx="1542089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64278"/>
            <a:r>
              <a:rPr lang="en-US" altLang="zh-CN" sz="11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2.3  Image Transmission</a:t>
            </a:r>
          </a:p>
        </p:txBody>
      </p:sp>
      <p:pic>
        <p:nvPicPr>
          <p:cNvPr id="12" name="图形 11" descr="监视器">
            <a:extLst>
              <a:ext uri="{FF2B5EF4-FFF2-40B4-BE49-F238E27FC236}">
                <a16:creationId xmlns:a16="http://schemas.microsoft.com/office/drawing/2014/main" id="{44C93B15-0E52-44BB-B947-F6DFE64A5A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41343" y="3901637"/>
            <a:ext cx="1200820" cy="120082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4D62F2A7-8659-4295-9E5D-6F3588603F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59278" y="4216733"/>
            <a:ext cx="982065" cy="570627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920828A3-CE67-43AB-B412-8AF37E2188E8}"/>
              </a:ext>
            </a:extLst>
          </p:cNvPr>
          <p:cNvSpPr/>
          <p:nvPr/>
        </p:nvSpPr>
        <p:spPr>
          <a:xfrm>
            <a:off x="2540943" y="2896736"/>
            <a:ext cx="8538684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64278"/>
            <a:r>
              <a:rPr lang="en-US" altLang="zh-CN" sz="72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Maximum range</a:t>
            </a:r>
            <a:r>
              <a:rPr lang="zh-CN" altLang="en-US" sz="72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？</a:t>
            </a:r>
          </a:p>
        </p:txBody>
      </p:sp>
    </p:spTree>
    <p:extLst>
      <p:ext uri="{BB962C8B-B14F-4D97-AF65-F5344CB8AC3E}">
        <p14:creationId xmlns:p14="http://schemas.microsoft.com/office/powerpoint/2010/main" val="22639183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Text Box 3"/>
          <p:cNvSpPr>
            <a:spLocks noChangeArrowheads="1"/>
          </p:cNvSpPr>
          <p:nvPr/>
        </p:nvSpPr>
        <p:spPr bwMode="auto">
          <a:xfrm>
            <a:off x="1207062" y="2964049"/>
            <a:ext cx="5862502" cy="1972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algn="r"/>
            <a:r>
              <a:rPr lang="en-US" sz="3375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N</a:t>
            </a:r>
            <a:r>
              <a:rPr lang="en-US" altLang="zh-CN" sz="3375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ick’s Explorer</a:t>
            </a:r>
            <a:endParaRPr lang="en-US" sz="3375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algn="r">
              <a:lnSpc>
                <a:spcPct val="130000"/>
              </a:lnSpc>
            </a:pPr>
            <a:r>
              <a:rPr lang="en-US" altLang="zh-CN" sz="7593" b="1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Introduction</a:t>
            </a:r>
            <a:endParaRPr lang="zh-CN" altLang="en-US" sz="7593" b="1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124" name="矩形 10"/>
          <p:cNvSpPr>
            <a:spLocks noChangeArrowheads="1"/>
          </p:cNvSpPr>
          <p:nvPr/>
        </p:nvSpPr>
        <p:spPr bwMode="auto">
          <a:xfrm>
            <a:off x="3928961" y="2506360"/>
            <a:ext cx="3140603" cy="4004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r"/>
            <a:r>
              <a:rPr lang="en-US" sz="2002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Glasgow College, UESTC</a:t>
            </a:r>
            <a:endParaRPr lang="zh-CN" altLang="en-US" sz="2002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125" name="直接连接符 11"/>
          <p:cNvSpPr>
            <a:spLocks noChangeShapeType="1"/>
          </p:cNvSpPr>
          <p:nvPr/>
        </p:nvSpPr>
        <p:spPr bwMode="auto">
          <a:xfrm>
            <a:off x="1564714" y="2943331"/>
            <a:ext cx="5504850" cy="1675"/>
          </a:xfrm>
          <a:prstGeom prst="line">
            <a:avLst/>
          </a:prstGeom>
          <a:noFill/>
          <a:ln w="6350" cap="flat" cmpd="sng">
            <a:solidFill>
              <a:schemeClr val="accent1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2002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" name="Text Box 3"/>
          <p:cNvSpPr>
            <a:spLocks noChangeArrowheads="1"/>
          </p:cNvSpPr>
          <p:nvPr/>
        </p:nvSpPr>
        <p:spPr bwMode="auto">
          <a:xfrm>
            <a:off x="7293470" y="1614088"/>
            <a:ext cx="2994731" cy="377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r>
              <a:rPr lang="en-US" sz="23900" dirty="0">
                <a:solidFill>
                  <a:schemeClr val="accent2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01</a:t>
            </a:r>
            <a:endParaRPr lang="zh-CN" altLang="en-US" sz="23900" b="1" dirty="0">
              <a:solidFill>
                <a:schemeClr val="accent2"/>
              </a:solidFill>
              <a:latin typeface="Impact" panose="020B080603090205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" name="Freeform 6"/>
          <p:cNvSpPr>
            <a:spLocks/>
          </p:cNvSpPr>
          <p:nvPr/>
        </p:nvSpPr>
        <p:spPr bwMode="auto">
          <a:xfrm>
            <a:off x="0" y="4091804"/>
            <a:ext cx="5265494" cy="3140846"/>
          </a:xfrm>
          <a:custGeom>
            <a:avLst/>
            <a:gdLst>
              <a:gd name="T0" fmla="*/ 0 w 2348"/>
              <a:gd name="T1" fmla="*/ 0 h 1407"/>
              <a:gd name="T2" fmla="*/ 2348 w 2348"/>
              <a:gd name="T3" fmla="*/ 1407 h 1407"/>
              <a:gd name="T4" fmla="*/ 0 w 2348"/>
              <a:gd name="T5" fmla="*/ 1407 h 1407"/>
              <a:gd name="T6" fmla="*/ 0 w 2348"/>
              <a:gd name="T7" fmla="*/ 0 h 14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348" h="1407">
                <a:moveTo>
                  <a:pt x="0" y="0"/>
                </a:moveTo>
                <a:lnTo>
                  <a:pt x="2348" y="1407"/>
                </a:lnTo>
                <a:lnTo>
                  <a:pt x="0" y="140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8580" tIns="64290" rIns="128580" bIns="6429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" name="Freeform 7"/>
          <p:cNvSpPr>
            <a:spLocks/>
          </p:cNvSpPr>
          <p:nvPr/>
        </p:nvSpPr>
        <p:spPr bwMode="auto">
          <a:xfrm>
            <a:off x="2984828" y="4640949"/>
            <a:ext cx="9873922" cy="2591700"/>
          </a:xfrm>
          <a:custGeom>
            <a:avLst/>
            <a:gdLst>
              <a:gd name="T0" fmla="*/ 4403 w 4403"/>
              <a:gd name="T1" fmla="*/ 0 h 1161"/>
              <a:gd name="T2" fmla="*/ 4403 w 4403"/>
              <a:gd name="T3" fmla="*/ 1161 h 1161"/>
              <a:gd name="T4" fmla="*/ 0 w 4403"/>
              <a:gd name="T5" fmla="*/ 1161 h 1161"/>
              <a:gd name="T6" fmla="*/ 4403 w 4403"/>
              <a:gd name="T7" fmla="*/ 0 h 11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403" h="1161">
                <a:moveTo>
                  <a:pt x="4403" y="0"/>
                </a:moveTo>
                <a:lnTo>
                  <a:pt x="4403" y="1161"/>
                </a:lnTo>
                <a:lnTo>
                  <a:pt x="0" y="1161"/>
                </a:lnTo>
                <a:lnTo>
                  <a:pt x="4403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8580" tIns="64290" rIns="128580" bIns="6429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092FA8C6-CBA7-40BF-8E42-3D1EBED0AAC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54711" y="-206185"/>
            <a:ext cx="10370298" cy="7645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3387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3" grpId="0"/>
      <p:bldP spid="5124" grpId="0"/>
      <p:bldP spid="5125" grpId="0" animBg="1"/>
      <p:bldP spid="7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/>
          <p:cNvSpPr/>
          <p:nvPr/>
        </p:nvSpPr>
        <p:spPr>
          <a:xfrm>
            <a:off x="354" y="228285"/>
            <a:ext cx="225016" cy="5866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4" tIns="48217" rIns="96434" bIns="48217" rtlCol="0" anchor="ctr"/>
          <a:lstStyle/>
          <a:p>
            <a:pPr algn="ctr" defTabSz="964278"/>
            <a:endParaRPr lang="zh-CN" altLang="en-US" sz="1969">
              <a:solidFill>
                <a:srgbClr val="E7E6E6">
                  <a:lumMod val="50000"/>
                </a:srgbClr>
              </a:solidFill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392023" y="266575"/>
            <a:ext cx="2972993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64278"/>
            <a:r>
              <a:rPr lang="en-US" altLang="zh-CN" sz="2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02  Technical Details</a:t>
            </a:r>
            <a:endParaRPr lang="zh-CN" altLang="en-US" sz="2400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392023" y="635907"/>
            <a:ext cx="1542089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64278"/>
            <a:r>
              <a:rPr lang="en-US" altLang="zh-CN" sz="11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2.3  Image Transmission</a:t>
            </a:r>
          </a:p>
        </p:txBody>
      </p:sp>
      <p:pic>
        <p:nvPicPr>
          <p:cNvPr id="3" name="图形 2" descr="地球仪美洲">
            <a:extLst>
              <a:ext uri="{FF2B5EF4-FFF2-40B4-BE49-F238E27FC236}">
                <a16:creationId xmlns:a16="http://schemas.microsoft.com/office/drawing/2014/main" id="{E92D4716-D739-4C77-9157-6EEE13F3B7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40943" y="-200099"/>
            <a:ext cx="7855006" cy="7855006"/>
          </a:xfrm>
          <a:prstGeom prst="rect">
            <a:avLst/>
          </a:prstGeom>
        </p:spPr>
      </p:pic>
      <p:pic>
        <p:nvPicPr>
          <p:cNvPr id="8" name="图形 7" descr="无线">
            <a:extLst>
              <a:ext uri="{FF2B5EF4-FFF2-40B4-BE49-F238E27FC236}">
                <a16:creationId xmlns:a16="http://schemas.microsoft.com/office/drawing/2014/main" id="{230C19FA-ACA2-4E33-827B-77B50F7085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577056" y="994914"/>
            <a:ext cx="432049" cy="432049"/>
          </a:xfrm>
          <a:prstGeom prst="rect">
            <a:avLst/>
          </a:prstGeom>
        </p:spPr>
      </p:pic>
      <p:pic>
        <p:nvPicPr>
          <p:cNvPr id="12" name="图形 11" descr="监视器">
            <a:extLst>
              <a:ext uri="{FF2B5EF4-FFF2-40B4-BE49-F238E27FC236}">
                <a16:creationId xmlns:a16="http://schemas.microsoft.com/office/drawing/2014/main" id="{44C93B15-0E52-44BB-B947-F6DFE64A5AA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525719" y="5632549"/>
            <a:ext cx="1200820" cy="120082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4D62F2A7-8659-4295-9E5D-6F3588603FB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37926" y="1320224"/>
            <a:ext cx="982065" cy="570627"/>
          </a:xfrm>
          <a:prstGeom prst="rect">
            <a:avLst/>
          </a:prstGeom>
        </p:spPr>
      </p:pic>
      <p:pic>
        <p:nvPicPr>
          <p:cNvPr id="14" name="图形 13" descr="无线">
            <a:extLst>
              <a:ext uri="{FF2B5EF4-FFF2-40B4-BE49-F238E27FC236}">
                <a16:creationId xmlns:a16="http://schemas.microsoft.com/office/drawing/2014/main" id="{A44B3A12-A3A3-4B44-B962-01234D5B67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108508" y="5347235"/>
            <a:ext cx="570627" cy="570627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21BD1819-23E1-4FD9-88D9-31CD10450F4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58285" y="1364051"/>
            <a:ext cx="536096" cy="482970"/>
          </a:xfrm>
          <a:prstGeom prst="rect">
            <a:avLst/>
          </a:prstGeom>
        </p:spPr>
      </p:pic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7873610B-10BF-4FA4-A2DD-EA2BA13D2ABD}"/>
              </a:ext>
            </a:extLst>
          </p:cNvPr>
          <p:cNvCxnSpPr>
            <a:cxnSpLocks/>
          </p:cNvCxnSpPr>
          <p:nvPr/>
        </p:nvCxnSpPr>
        <p:spPr>
          <a:xfrm>
            <a:off x="2438241" y="1605536"/>
            <a:ext cx="46298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图片 17">
            <a:extLst>
              <a:ext uri="{FF2B5EF4-FFF2-40B4-BE49-F238E27FC236}">
                <a16:creationId xmlns:a16="http://schemas.microsoft.com/office/drawing/2014/main" id="{CB76A42E-4392-4D80-9CA5-B564D67AA9C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40743" y="1320224"/>
            <a:ext cx="527131" cy="420058"/>
          </a:xfrm>
          <a:prstGeom prst="rect">
            <a:avLst/>
          </a:prstGeom>
        </p:spPr>
      </p:pic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15B065C1-8910-4741-850F-D5495F1C5BA8}"/>
              </a:ext>
            </a:extLst>
          </p:cNvPr>
          <p:cNvCxnSpPr>
            <a:cxnSpLocks/>
          </p:cNvCxnSpPr>
          <p:nvPr/>
        </p:nvCxnSpPr>
        <p:spPr>
          <a:xfrm>
            <a:off x="1352224" y="1605535"/>
            <a:ext cx="46298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图片 19">
            <a:extLst>
              <a:ext uri="{FF2B5EF4-FFF2-40B4-BE49-F238E27FC236}">
                <a16:creationId xmlns:a16="http://schemas.microsoft.com/office/drawing/2014/main" id="{0C82E529-D17D-462D-AC2B-6031B3DB511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40743" y="1320224"/>
            <a:ext cx="527131" cy="420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4573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>
            <a:extLst>
              <a:ext uri="{FF2B5EF4-FFF2-40B4-BE49-F238E27FC236}">
                <a16:creationId xmlns:a16="http://schemas.microsoft.com/office/drawing/2014/main" id="{757A6D08-A03E-43E6-AEF8-8DDB712268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4441" y="5808641"/>
            <a:ext cx="863376" cy="688004"/>
          </a:xfrm>
          <a:prstGeom prst="rect">
            <a:avLst/>
          </a:prstGeom>
        </p:spPr>
      </p:pic>
      <p:sp>
        <p:nvSpPr>
          <p:cNvPr id="25" name="矩形 24"/>
          <p:cNvSpPr/>
          <p:nvPr/>
        </p:nvSpPr>
        <p:spPr>
          <a:xfrm>
            <a:off x="354" y="228285"/>
            <a:ext cx="225016" cy="5866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4" tIns="48217" rIns="96434" bIns="48217" rtlCol="0" anchor="ctr"/>
          <a:lstStyle/>
          <a:p>
            <a:pPr algn="ctr" defTabSz="964278"/>
            <a:endParaRPr lang="zh-CN" altLang="en-US" sz="1969">
              <a:solidFill>
                <a:srgbClr val="E7E6E6">
                  <a:lumMod val="50000"/>
                </a:srgbClr>
              </a:solidFill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392023" y="266575"/>
            <a:ext cx="2972993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64278"/>
            <a:r>
              <a:rPr lang="en-US" altLang="zh-CN" sz="2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02  Technical Details</a:t>
            </a:r>
            <a:endParaRPr lang="zh-CN" altLang="en-US" sz="2400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392023" y="635907"/>
            <a:ext cx="1542089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64278"/>
            <a:r>
              <a:rPr lang="en-US" altLang="zh-CN" sz="11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2.3  Image Transmission</a:t>
            </a:r>
          </a:p>
        </p:txBody>
      </p:sp>
      <p:pic>
        <p:nvPicPr>
          <p:cNvPr id="3" name="图形 2" descr="地球仪美洲">
            <a:extLst>
              <a:ext uri="{FF2B5EF4-FFF2-40B4-BE49-F238E27FC236}">
                <a16:creationId xmlns:a16="http://schemas.microsoft.com/office/drawing/2014/main" id="{E92D4716-D739-4C77-9157-6EEE13F3B7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40943" y="-200099"/>
            <a:ext cx="7855006" cy="7855006"/>
          </a:xfrm>
          <a:prstGeom prst="rect">
            <a:avLst/>
          </a:prstGeom>
        </p:spPr>
      </p:pic>
      <p:pic>
        <p:nvPicPr>
          <p:cNvPr id="8" name="图形 7" descr="无线">
            <a:extLst>
              <a:ext uri="{FF2B5EF4-FFF2-40B4-BE49-F238E27FC236}">
                <a16:creationId xmlns:a16="http://schemas.microsoft.com/office/drawing/2014/main" id="{230C19FA-ACA2-4E33-827B-77B50F7085C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77056" y="994914"/>
            <a:ext cx="432049" cy="432049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4D62F2A7-8659-4295-9E5D-6F3588603FB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37926" y="1320224"/>
            <a:ext cx="982065" cy="570627"/>
          </a:xfrm>
          <a:prstGeom prst="rect">
            <a:avLst/>
          </a:prstGeom>
        </p:spPr>
      </p:pic>
      <p:pic>
        <p:nvPicPr>
          <p:cNvPr id="14" name="图形 13" descr="无线">
            <a:extLst>
              <a:ext uri="{FF2B5EF4-FFF2-40B4-BE49-F238E27FC236}">
                <a16:creationId xmlns:a16="http://schemas.microsoft.com/office/drawing/2014/main" id="{A44B3A12-A3A3-4B44-B962-01234D5B67F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108508" y="5347235"/>
            <a:ext cx="570627" cy="570627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21BD1819-23E1-4FD9-88D9-31CD10450F4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58285" y="1364051"/>
            <a:ext cx="536096" cy="482970"/>
          </a:xfrm>
          <a:prstGeom prst="rect">
            <a:avLst/>
          </a:prstGeom>
        </p:spPr>
      </p:pic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7873610B-10BF-4FA4-A2DD-EA2BA13D2ABD}"/>
              </a:ext>
            </a:extLst>
          </p:cNvPr>
          <p:cNvCxnSpPr>
            <a:cxnSpLocks/>
          </p:cNvCxnSpPr>
          <p:nvPr/>
        </p:nvCxnSpPr>
        <p:spPr>
          <a:xfrm>
            <a:off x="2438241" y="1605536"/>
            <a:ext cx="46298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图片 17">
            <a:extLst>
              <a:ext uri="{FF2B5EF4-FFF2-40B4-BE49-F238E27FC236}">
                <a16:creationId xmlns:a16="http://schemas.microsoft.com/office/drawing/2014/main" id="{CB76A42E-4392-4D80-9CA5-B564D67AA9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743" y="1320224"/>
            <a:ext cx="527131" cy="420058"/>
          </a:xfrm>
          <a:prstGeom prst="rect">
            <a:avLst/>
          </a:prstGeom>
        </p:spPr>
      </p:pic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15B065C1-8910-4741-850F-D5495F1C5BA8}"/>
              </a:ext>
            </a:extLst>
          </p:cNvPr>
          <p:cNvCxnSpPr>
            <a:cxnSpLocks/>
          </p:cNvCxnSpPr>
          <p:nvPr/>
        </p:nvCxnSpPr>
        <p:spPr>
          <a:xfrm>
            <a:off x="1352224" y="1605535"/>
            <a:ext cx="46298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图形 23" descr="监视器">
            <a:extLst>
              <a:ext uri="{FF2B5EF4-FFF2-40B4-BE49-F238E27FC236}">
                <a16:creationId xmlns:a16="http://schemas.microsoft.com/office/drawing/2014/main" id="{4B0D1CCD-BD2D-4B7E-AE8D-A849BB7363C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525719" y="5632549"/>
            <a:ext cx="1200820" cy="1200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2979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/>
          <p:cNvSpPr/>
          <p:nvPr/>
        </p:nvSpPr>
        <p:spPr>
          <a:xfrm>
            <a:off x="354" y="228285"/>
            <a:ext cx="225016" cy="5866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4" tIns="48217" rIns="96434" bIns="48217" rtlCol="0" anchor="ctr"/>
          <a:lstStyle/>
          <a:p>
            <a:pPr algn="ctr" defTabSz="964278"/>
            <a:endParaRPr lang="zh-CN" altLang="en-US" sz="1969">
              <a:solidFill>
                <a:srgbClr val="E7E6E6">
                  <a:lumMod val="50000"/>
                </a:srgbClr>
              </a:solidFill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392023" y="266575"/>
            <a:ext cx="2972993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64278"/>
            <a:r>
              <a:rPr lang="en-US" altLang="zh-CN" sz="2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02  Technical Details</a:t>
            </a:r>
            <a:endParaRPr lang="zh-CN" altLang="en-US" sz="2400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392023" y="635907"/>
            <a:ext cx="1542089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64278"/>
            <a:r>
              <a:rPr lang="en-US" altLang="zh-CN" sz="11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2.3  Image Transmission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20828A3-CE67-43AB-B412-8AF37E2188E8}"/>
              </a:ext>
            </a:extLst>
          </p:cNvPr>
          <p:cNvSpPr/>
          <p:nvPr/>
        </p:nvSpPr>
        <p:spPr>
          <a:xfrm>
            <a:off x="2540943" y="2896736"/>
            <a:ext cx="8538684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64278"/>
            <a:r>
              <a:rPr lang="en-US" altLang="zh-CN" sz="72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Maximum range</a:t>
            </a:r>
            <a:r>
              <a:rPr lang="zh-CN" altLang="en-US" sz="72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？</a:t>
            </a:r>
          </a:p>
        </p:txBody>
      </p:sp>
      <p:pic>
        <p:nvPicPr>
          <p:cNvPr id="9" name="图形 8" descr="监视器">
            <a:extLst>
              <a:ext uri="{FF2B5EF4-FFF2-40B4-BE49-F238E27FC236}">
                <a16:creationId xmlns:a16="http://schemas.microsoft.com/office/drawing/2014/main" id="{E0FE683D-9E3B-41F4-9723-86C29117C5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41343" y="3901637"/>
            <a:ext cx="1200820" cy="120082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FC7835A7-EF1C-422B-AB83-19DAFEE6CD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59278" y="4216733"/>
            <a:ext cx="982065" cy="570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7404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920828A3-CE67-43AB-B412-8AF37E2188E8}"/>
              </a:ext>
            </a:extLst>
          </p:cNvPr>
          <p:cNvSpPr/>
          <p:nvPr/>
        </p:nvSpPr>
        <p:spPr>
          <a:xfrm>
            <a:off x="2540943" y="2896736"/>
            <a:ext cx="8538684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64278"/>
            <a:r>
              <a:rPr lang="en-US" altLang="zh-CN" sz="72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Maximum range</a:t>
            </a:r>
            <a:r>
              <a:rPr lang="zh-CN" altLang="en-US" sz="72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？</a:t>
            </a:r>
          </a:p>
        </p:txBody>
      </p:sp>
      <p:sp>
        <p:nvSpPr>
          <p:cNvPr id="25" name="矩形 24"/>
          <p:cNvSpPr/>
          <p:nvPr/>
        </p:nvSpPr>
        <p:spPr>
          <a:xfrm>
            <a:off x="354" y="228285"/>
            <a:ext cx="225016" cy="5866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4" tIns="48217" rIns="96434" bIns="48217" rtlCol="0" anchor="ctr"/>
          <a:lstStyle/>
          <a:p>
            <a:pPr algn="ctr" defTabSz="964278"/>
            <a:endParaRPr lang="zh-CN" altLang="en-US" sz="1969">
              <a:solidFill>
                <a:srgbClr val="E7E6E6">
                  <a:lumMod val="50000"/>
                </a:srgbClr>
              </a:solidFill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392023" y="266575"/>
            <a:ext cx="2972993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64278"/>
            <a:r>
              <a:rPr lang="en-US" altLang="zh-CN" sz="2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02  Technical Details</a:t>
            </a:r>
            <a:endParaRPr lang="zh-CN" altLang="en-US" sz="2400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392023" y="635907"/>
            <a:ext cx="1542089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64278"/>
            <a:r>
              <a:rPr lang="en-US" altLang="zh-CN" sz="11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2.3  Image Transmission</a:t>
            </a:r>
          </a:p>
        </p:txBody>
      </p:sp>
      <p:pic>
        <p:nvPicPr>
          <p:cNvPr id="8" name="图形 7" descr="地球仪美洲">
            <a:extLst>
              <a:ext uri="{FF2B5EF4-FFF2-40B4-BE49-F238E27FC236}">
                <a16:creationId xmlns:a16="http://schemas.microsoft.com/office/drawing/2014/main" id="{C99BF985-746B-4962-8E33-32AC70DD27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44999" y="1153674"/>
            <a:ext cx="6696744" cy="6696744"/>
          </a:xfrm>
          <a:prstGeom prst="rect">
            <a:avLst/>
          </a:prstGeom>
        </p:spPr>
      </p:pic>
      <p:pic>
        <p:nvPicPr>
          <p:cNvPr id="11" name="图形 10" descr="监视器">
            <a:extLst>
              <a:ext uri="{FF2B5EF4-FFF2-40B4-BE49-F238E27FC236}">
                <a16:creationId xmlns:a16="http://schemas.microsoft.com/office/drawing/2014/main" id="{6E79BAB9-1107-4F0A-9FFC-7F3D85EDA1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093671" y="3901637"/>
            <a:ext cx="1200820" cy="120082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708EC908-218B-4B43-A88D-C02C76C84D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38998" y="4216733"/>
            <a:ext cx="982065" cy="570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6512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/>
          <p:cNvSpPr/>
          <p:nvPr/>
        </p:nvSpPr>
        <p:spPr>
          <a:xfrm>
            <a:off x="354" y="228285"/>
            <a:ext cx="225016" cy="5866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4" tIns="48217" rIns="96434" bIns="48217" rtlCol="0" anchor="ctr"/>
          <a:lstStyle/>
          <a:p>
            <a:pPr algn="ctr" defTabSz="964278"/>
            <a:endParaRPr lang="zh-CN" altLang="en-US" sz="1969">
              <a:solidFill>
                <a:srgbClr val="E7E6E6">
                  <a:lumMod val="50000"/>
                </a:srgbClr>
              </a:solidFill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392023" y="266575"/>
            <a:ext cx="2972993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64278"/>
            <a:r>
              <a:rPr lang="en-US" altLang="zh-CN" sz="2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02  Technical Details</a:t>
            </a:r>
            <a:endParaRPr lang="zh-CN" altLang="en-US" sz="2400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392023" y="635907"/>
            <a:ext cx="564257" cy="3385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64278"/>
            <a:r>
              <a:rPr lang="en-US" altLang="zh-CN" sz="11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Contents</a:t>
            </a:r>
          </a:p>
          <a:p>
            <a:pPr defTabSz="964278"/>
            <a:endParaRPr lang="zh-CN" altLang="en-US" sz="11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+mn-lt"/>
            </a:endParaRPr>
          </a:p>
        </p:txBody>
      </p:sp>
      <p:sp>
        <p:nvSpPr>
          <p:cNvPr id="6" name="Text Box 3">
            <a:extLst>
              <a:ext uri="{FF2B5EF4-FFF2-40B4-BE49-F238E27FC236}">
                <a16:creationId xmlns:a16="http://schemas.microsoft.com/office/drawing/2014/main" id="{383444CA-1097-43F6-A944-32BBABF1F2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55421" y="814933"/>
            <a:ext cx="6411306" cy="15350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algn="r"/>
            <a:r>
              <a:rPr lang="en-US" sz="3375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N</a:t>
            </a:r>
            <a:r>
              <a:rPr lang="en-US" altLang="zh-CN" sz="3375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ick’s Explorer</a:t>
            </a:r>
            <a:endParaRPr lang="en-US" sz="3375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algn="r"/>
            <a:r>
              <a:rPr lang="en-US" altLang="zh-CN" sz="6000" b="1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Technical Details</a:t>
            </a:r>
            <a:endParaRPr lang="zh-CN" altLang="en-US" sz="6000" b="1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236BF1E-FAF2-44E0-98AB-194531B4E868}"/>
              </a:ext>
            </a:extLst>
          </p:cNvPr>
          <p:cNvSpPr/>
          <p:nvPr/>
        </p:nvSpPr>
        <p:spPr>
          <a:xfrm>
            <a:off x="2108895" y="2675301"/>
            <a:ext cx="663605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3200" b="1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2.1  Omnidirectional Movement</a:t>
            </a:r>
            <a:endParaRPr lang="zh-CN" altLang="en-US" sz="3200" b="1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517E443-AEC2-4186-A3F2-8DDDD61CD6F8}"/>
              </a:ext>
            </a:extLst>
          </p:cNvPr>
          <p:cNvSpPr/>
          <p:nvPr/>
        </p:nvSpPr>
        <p:spPr>
          <a:xfrm>
            <a:off x="1604839" y="4471710"/>
            <a:ext cx="496855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3200" b="1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2.2  Remote Control</a:t>
            </a:r>
            <a:endParaRPr lang="zh-CN" altLang="en-US" sz="3200" b="1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D1C3528-651D-4476-8BAD-32F0547B6FB4}"/>
              </a:ext>
            </a:extLst>
          </p:cNvPr>
          <p:cNvSpPr/>
          <p:nvPr/>
        </p:nvSpPr>
        <p:spPr>
          <a:xfrm>
            <a:off x="2002042" y="6199902"/>
            <a:ext cx="541513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3200" b="1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2.3  Image Transmission</a:t>
            </a:r>
            <a:endParaRPr lang="zh-CN" altLang="en-US" sz="3200" b="1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EB0DE5D8-77F5-4FB8-9B07-779A3D1B4D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1166" y="2444322"/>
            <a:ext cx="1163851" cy="1195564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2C060EB7-4968-40D8-B3BF-26C5839D52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6593" y="5855735"/>
            <a:ext cx="1132996" cy="1020717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342A9560-F87C-40C5-98FE-63EC2CE36E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120" y="4185521"/>
            <a:ext cx="1807890" cy="113280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9368C555-6CA0-4B1C-9DB7-1D75736F6E0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8750" y="0"/>
            <a:ext cx="10370298" cy="7645019"/>
          </a:xfrm>
          <a:prstGeom prst="rect">
            <a:avLst/>
          </a:prstGeom>
        </p:spPr>
      </p:pic>
      <p:sp>
        <p:nvSpPr>
          <p:cNvPr id="14" name="直接连接符 11">
            <a:extLst>
              <a:ext uri="{FF2B5EF4-FFF2-40B4-BE49-F238E27FC236}">
                <a16:creationId xmlns:a16="http://schemas.microsoft.com/office/drawing/2014/main" id="{15F3E6C9-31A4-4FF8-BD79-32B1898192AC}"/>
              </a:ext>
            </a:extLst>
          </p:cNvPr>
          <p:cNvSpPr>
            <a:spLocks noChangeShapeType="1"/>
          </p:cNvSpPr>
          <p:nvPr/>
        </p:nvSpPr>
        <p:spPr bwMode="auto">
          <a:xfrm>
            <a:off x="1532831" y="2275768"/>
            <a:ext cx="11449272" cy="0"/>
          </a:xfrm>
          <a:prstGeom prst="line">
            <a:avLst/>
          </a:prstGeom>
          <a:noFill/>
          <a:ln w="6350" cap="flat" cmpd="sng">
            <a:solidFill>
              <a:schemeClr val="tx2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2002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6910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>
            <a:extLst>
              <a:ext uri="{FF2B5EF4-FFF2-40B4-BE49-F238E27FC236}">
                <a16:creationId xmlns:a16="http://schemas.microsoft.com/office/drawing/2014/main" id="{777D879A-EA20-4F5B-B8BD-0581F53E9402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5494" y="0"/>
            <a:ext cx="10370298" cy="7645019"/>
          </a:xfrm>
          <a:prstGeom prst="rect">
            <a:avLst/>
          </a:prstGeom>
        </p:spPr>
      </p:pic>
      <p:sp>
        <p:nvSpPr>
          <p:cNvPr id="19" name="MH_Others_2"/>
          <p:cNvSpPr txBox="1"/>
          <p:nvPr>
            <p:custDataLst>
              <p:tags r:id="rId1"/>
            </p:custDataLst>
          </p:nvPr>
        </p:nvSpPr>
        <p:spPr>
          <a:xfrm>
            <a:off x="596727" y="663997"/>
            <a:ext cx="3299296" cy="67710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>
              <a:defRPr/>
            </a:pPr>
            <a:r>
              <a:rPr lang="en-US" altLang="zh-CN" sz="4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CONTENTS</a:t>
            </a:r>
            <a:endParaRPr lang="zh-CN" altLang="en-US" sz="4400" b="1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0" name="MH_Number_1"/>
          <p:cNvSpPr/>
          <p:nvPr>
            <p:custDataLst>
              <p:tags r:id="rId2"/>
            </p:custDataLst>
          </p:nvPr>
        </p:nvSpPr>
        <p:spPr>
          <a:xfrm>
            <a:off x="1964879" y="1816125"/>
            <a:ext cx="379667" cy="379667"/>
          </a:xfrm>
          <a:prstGeom prst="ellipse">
            <a:avLst/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zh-CN" sz="2109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1</a:t>
            </a:r>
            <a:endParaRPr lang="zh-CN" altLang="en-US" sz="2109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21" name="MH_Entry_1"/>
          <p:cNvSpPr/>
          <p:nvPr>
            <p:custDataLst>
              <p:tags r:id="rId3"/>
            </p:custDataLst>
          </p:nvPr>
        </p:nvSpPr>
        <p:spPr>
          <a:xfrm>
            <a:off x="2603612" y="1760300"/>
            <a:ext cx="3331046" cy="456343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0 w 2520280"/>
              <a:gd name="connsiteY7" fmla="*/ 0 h 1872208"/>
              <a:gd name="connsiteX0" fmla="*/ 0 w 2520280"/>
              <a:gd name="connsiteY0" fmla="*/ 1872208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0 h 1872208"/>
              <a:gd name="connsiteX5" fmla="*/ 2520280 w 2520280"/>
              <a:gd name="connsiteY5" fmla="*/ 0 h 1872208"/>
              <a:gd name="connsiteX6" fmla="*/ 0 w 2520280"/>
              <a:gd name="connsiteY6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2520280 w 2520280"/>
              <a:gd name="connsiteY4" fmla="*/ 0 h 1872208"/>
              <a:gd name="connsiteX5" fmla="*/ 0 w 2520280"/>
              <a:gd name="connsiteY5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34255 w 2520280"/>
              <a:gd name="connsiteY4" fmla="*/ 0 h 1872208"/>
              <a:gd name="connsiteX5" fmla="*/ 0 w 2520280"/>
              <a:gd name="connsiteY5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917 w 2520280"/>
              <a:gd name="connsiteY4" fmla="*/ 6036 h 1872208"/>
              <a:gd name="connsiteX5" fmla="*/ 0 w 2520280"/>
              <a:gd name="connsiteY5" fmla="*/ 0 h 1872208"/>
              <a:gd name="connsiteX0" fmla="*/ 0 w 2520280"/>
              <a:gd name="connsiteY0" fmla="*/ 1890314 h 1890314"/>
              <a:gd name="connsiteX1" fmla="*/ 2520280 w 2520280"/>
              <a:gd name="connsiteY1" fmla="*/ 1890314 h 1890314"/>
              <a:gd name="connsiteX2" fmla="*/ 0 w 2520280"/>
              <a:gd name="connsiteY2" fmla="*/ 1890314 h 1890314"/>
              <a:gd name="connsiteX3" fmla="*/ 0 w 2520280"/>
              <a:gd name="connsiteY3" fmla="*/ 18106 h 1890314"/>
              <a:gd name="connsiteX4" fmla="*/ 53304 w 2520280"/>
              <a:gd name="connsiteY4" fmla="*/ 0 h 1890314"/>
              <a:gd name="connsiteX5" fmla="*/ 0 w 2520280"/>
              <a:gd name="connsiteY5" fmla="*/ 18106 h 1890314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916 w 2520280"/>
              <a:gd name="connsiteY4" fmla="*/ 0 h 1872208"/>
              <a:gd name="connsiteX5" fmla="*/ 0 w 2520280"/>
              <a:gd name="connsiteY5" fmla="*/ 0 h 1872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53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Introduction</a:t>
            </a:r>
            <a:endParaRPr lang="zh-CN" altLang="en-US" sz="253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2" name="MH_Number_2"/>
          <p:cNvSpPr/>
          <p:nvPr>
            <p:custDataLst>
              <p:tags r:id="rId4"/>
            </p:custDataLst>
          </p:nvPr>
        </p:nvSpPr>
        <p:spPr>
          <a:xfrm>
            <a:off x="1964879" y="2685641"/>
            <a:ext cx="379667" cy="379667"/>
          </a:xfrm>
          <a:prstGeom prst="ellipse">
            <a:avLst/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zh-CN" sz="2109" b="1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2</a:t>
            </a:r>
            <a:endParaRPr lang="zh-CN" altLang="en-US" sz="2109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23" name="MH_Entry_2"/>
          <p:cNvSpPr/>
          <p:nvPr>
            <p:custDataLst>
              <p:tags r:id="rId5"/>
            </p:custDataLst>
          </p:nvPr>
        </p:nvSpPr>
        <p:spPr>
          <a:xfrm>
            <a:off x="2571015" y="2635838"/>
            <a:ext cx="3525386" cy="456343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0 w 2520280"/>
              <a:gd name="connsiteY7" fmla="*/ 0 h 1872208"/>
              <a:gd name="connsiteX0" fmla="*/ 0 w 2520280"/>
              <a:gd name="connsiteY0" fmla="*/ 1872208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0 h 1872208"/>
              <a:gd name="connsiteX5" fmla="*/ 2520280 w 2520280"/>
              <a:gd name="connsiteY5" fmla="*/ 0 h 1872208"/>
              <a:gd name="connsiteX6" fmla="*/ 0 w 2520280"/>
              <a:gd name="connsiteY6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2520280 w 2520280"/>
              <a:gd name="connsiteY4" fmla="*/ 0 h 1872208"/>
              <a:gd name="connsiteX5" fmla="*/ 0 w 2520280"/>
              <a:gd name="connsiteY5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34255 w 2520280"/>
              <a:gd name="connsiteY4" fmla="*/ 0 h 1872208"/>
              <a:gd name="connsiteX5" fmla="*/ 0 w 2520280"/>
              <a:gd name="connsiteY5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917 w 2520280"/>
              <a:gd name="connsiteY4" fmla="*/ 6036 h 1872208"/>
              <a:gd name="connsiteX5" fmla="*/ 0 w 2520280"/>
              <a:gd name="connsiteY5" fmla="*/ 0 h 1872208"/>
              <a:gd name="connsiteX0" fmla="*/ 0 w 2520280"/>
              <a:gd name="connsiteY0" fmla="*/ 1890314 h 1890314"/>
              <a:gd name="connsiteX1" fmla="*/ 2520280 w 2520280"/>
              <a:gd name="connsiteY1" fmla="*/ 1890314 h 1890314"/>
              <a:gd name="connsiteX2" fmla="*/ 0 w 2520280"/>
              <a:gd name="connsiteY2" fmla="*/ 1890314 h 1890314"/>
              <a:gd name="connsiteX3" fmla="*/ 0 w 2520280"/>
              <a:gd name="connsiteY3" fmla="*/ 18106 h 1890314"/>
              <a:gd name="connsiteX4" fmla="*/ 53304 w 2520280"/>
              <a:gd name="connsiteY4" fmla="*/ 0 h 1890314"/>
              <a:gd name="connsiteX5" fmla="*/ 0 w 2520280"/>
              <a:gd name="connsiteY5" fmla="*/ 18106 h 1890314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916 w 2520280"/>
              <a:gd name="connsiteY4" fmla="*/ 0 h 1872208"/>
              <a:gd name="connsiteX5" fmla="*/ 0 w 2520280"/>
              <a:gd name="connsiteY5" fmla="*/ 0 h 1872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sz="253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Technical Details</a:t>
            </a:r>
            <a:endParaRPr lang="zh-CN" altLang="en-US" sz="253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4" name="MH_Number_3"/>
          <p:cNvSpPr/>
          <p:nvPr>
            <p:custDataLst>
              <p:tags r:id="rId6"/>
            </p:custDataLst>
          </p:nvPr>
        </p:nvSpPr>
        <p:spPr>
          <a:xfrm>
            <a:off x="1964879" y="3555157"/>
            <a:ext cx="379667" cy="379667"/>
          </a:xfrm>
          <a:prstGeom prst="ellipse">
            <a:avLst/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zh-CN" sz="2109" b="1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3</a:t>
            </a:r>
            <a:endParaRPr lang="zh-CN" altLang="en-US" sz="2109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25" name="MH_Entry_3"/>
          <p:cNvSpPr/>
          <p:nvPr>
            <p:custDataLst>
              <p:tags r:id="rId7"/>
            </p:custDataLst>
          </p:nvPr>
        </p:nvSpPr>
        <p:spPr>
          <a:xfrm>
            <a:off x="2603612" y="3538883"/>
            <a:ext cx="3525386" cy="456343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0 w 2520280"/>
              <a:gd name="connsiteY7" fmla="*/ 0 h 1872208"/>
              <a:gd name="connsiteX0" fmla="*/ 0 w 2520280"/>
              <a:gd name="connsiteY0" fmla="*/ 1872208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0 h 1872208"/>
              <a:gd name="connsiteX5" fmla="*/ 2520280 w 2520280"/>
              <a:gd name="connsiteY5" fmla="*/ 0 h 1872208"/>
              <a:gd name="connsiteX6" fmla="*/ 0 w 2520280"/>
              <a:gd name="connsiteY6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2520280 w 2520280"/>
              <a:gd name="connsiteY4" fmla="*/ 0 h 1872208"/>
              <a:gd name="connsiteX5" fmla="*/ 0 w 2520280"/>
              <a:gd name="connsiteY5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34255 w 2520280"/>
              <a:gd name="connsiteY4" fmla="*/ 0 h 1872208"/>
              <a:gd name="connsiteX5" fmla="*/ 0 w 2520280"/>
              <a:gd name="connsiteY5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917 w 2520280"/>
              <a:gd name="connsiteY4" fmla="*/ 6036 h 1872208"/>
              <a:gd name="connsiteX5" fmla="*/ 0 w 2520280"/>
              <a:gd name="connsiteY5" fmla="*/ 0 h 1872208"/>
              <a:gd name="connsiteX0" fmla="*/ 0 w 2520280"/>
              <a:gd name="connsiteY0" fmla="*/ 1890314 h 1890314"/>
              <a:gd name="connsiteX1" fmla="*/ 2520280 w 2520280"/>
              <a:gd name="connsiteY1" fmla="*/ 1890314 h 1890314"/>
              <a:gd name="connsiteX2" fmla="*/ 0 w 2520280"/>
              <a:gd name="connsiteY2" fmla="*/ 1890314 h 1890314"/>
              <a:gd name="connsiteX3" fmla="*/ 0 w 2520280"/>
              <a:gd name="connsiteY3" fmla="*/ 18106 h 1890314"/>
              <a:gd name="connsiteX4" fmla="*/ 53304 w 2520280"/>
              <a:gd name="connsiteY4" fmla="*/ 0 h 1890314"/>
              <a:gd name="connsiteX5" fmla="*/ 0 w 2520280"/>
              <a:gd name="connsiteY5" fmla="*/ 18106 h 1890314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916 w 2520280"/>
              <a:gd name="connsiteY4" fmla="*/ 0 h 1872208"/>
              <a:gd name="connsiteX5" fmla="*/ 0 w 2520280"/>
              <a:gd name="connsiteY5" fmla="*/ 0 h 1872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sz="253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Application</a:t>
            </a:r>
            <a:endParaRPr lang="zh-CN" altLang="en-US" sz="253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6" name="MH_Number_4"/>
          <p:cNvSpPr/>
          <p:nvPr>
            <p:custDataLst>
              <p:tags r:id="rId8"/>
            </p:custDataLst>
          </p:nvPr>
        </p:nvSpPr>
        <p:spPr>
          <a:xfrm>
            <a:off x="1964879" y="4424673"/>
            <a:ext cx="379667" cy="379667"/>
          </a:xfrm>
          <a:prstGeom prst="ellipse">
            <a:avLst/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zh-CN" sz="2109" b="1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4</a:t>
            </a:r>
            <a:endParaRPr lang="zh-CN" altLang="en-US" sz="2109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27" name="MH_Entry_4"/>
          <p:cNvSpPr/>
          <p:nvPr>
            <p:custDataLst>
              <p:tags r:id="rId9"/>
            </p:custDataLst>
          </p:nvPr>
        </p:nvSpPr>
        <p:spPr>
          <a:xfrm>
            <a:off x="2603612" y="4443723"/>
            <a:ext cx="3525386" cy="456343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0 w 2520280"/>
              <a:gd name="connsiteY7" fmla="*/ 0 h 1872208"/>
              <a:gd name="connsiteX0" fmla="*/ 0 w 2520280"/>
              <a:gd name="connsiteY0" fmla="*/ 1872208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0 h 1872208"/>
              <a:gd name="connsiteX5" fmla="*/ 2520280 w 2520280"/>
              <a:gd name="connsiteY5" fmla="*/ 0 h 1872208"/>
              <a:gd name="connsiteX6" fmla="*/ 0 w 2520280"/>
              <a:gd name="connsiteY6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2520280 w 2520280"/>
              <a:gd name="connsiteY4" fmla="*/ 0 h 1872208"/>
              <a:gd name="connsiteX5" fmla="*/ 0 w 2520280"/>
              <a:gd name="connsiteY5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34255 w 2520280"/>
              <a:gd name="connsiteY4" fmla="*/ 0 h 1872208"/>
              <a:gd name="connsiteX5" fmla="*/ 0 w 2520280"/>
              <a:gd name="connsiteY5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917 w 2520280"/>
              <a:gd name="connsiteY4" fmla="*/ 6036 h 1872208"/>
              <a:gd name="connsiteX5" fmla="*/ 0 w 2520280"/>
              <a:gd name="connsiteY5" fmla="*/ 0 h 1872208"/>
              <a:gd name="connsiteX0" fmla="*/ 0 w 2520280"/>
              <a:gd name="connsiteY0" fmla="*/ 1890314 h 1890314"/>
              <a:gd name="connsiteX1" fmla="*/ 2520280 w 2520280"/>
              <a:gd name="connsiteY1" fmla="*/ 1890314 h 1890314"/>
              <a:gd name="connsiteX2" fmla="*/ 0 w 2520280"/>
              <a:gd name="connsiteY2" fmla="*/ 1890314 h 1890314"/>
              <a:gd name="connsiteX3" fmla="*/ 0 w 2520280"/>
              <a:gd name="connsiteY3" fmla="*/ 18106 h 1890314"/>
              <a:gd name="connsiteX4" fmla="*/ 53304 w 2520280"/>
              <a:gd name="connsiteY4" fmla="*/ 0 h 1890314"/>
              <a:gd name="connsiteX5" fmla="*/ 0 w 2520280"/>
              <a:gd name="connsiteY5" fmla="*/ 18106 h 1890314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916 w 2520280"/>
              <a:gd name="connsiteY4" fmla="*/ 0 h 1872208"/>
              <a:gd name="connsiteX5" fmla="*/ 0 w 2520280"/>
              <a:gd name="connsiteY5" fmla="*/ 0 h 1872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sz="253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Conclusion</a:t>
            </a:r>
            <a:endParaRPr lang="zh-CN" altLang="en-US" sz="253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6" name="Freeform 6"/>
          <p:cNvSpPr>
            <a:spLocks/>
          </p:cNvSpPr>
          <p:nvPr/>
        </p:nvSpPr>
        <p:spPr bwMode="auto">
          <a:xfrm>
            <a:off x="0" y="4091804"/>
            <a:ext cx="5265494" cy="3140846"/>
          </a:xfrm>
          <a:custGeom>
            <a:avLst/>
            <a:gdLst>
              <a:gd name="T0" fmla="*/ 0 w 2348"/>
              <a:gd name="T1" fmla="*/ 0 h 1407"/>
              <a:gd name="T2" fmla="*/ 2348 w 2348"/>
              <a:gd name="T3" fmla="*/ 1407 h 1407"/>
              <a:gd name="T4" fmla="*/ 0 w 2348"/>
              <a:gd name="T5" fmla="*/ 1407 h 1407"/>
              <a:gd name="T6" fmla="*/ 0 w 2348"/>
              <a:gd name="T7" fmla="*/ 0 h 14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348" h="1407">
                <a:moveTo>
                  <a:pt x="0" y="0"/>
                </a:moveTo>
                <a:lnTo>
                  <a:pt x="2348" y="1407"/>
                </a:lnTo>
                <a:lnTo>
                  <a:pt x="0" y="140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8580" tIns="64290" rIns="128580" bIns="6429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" name="Freeform 7"/>
          <p:cNvSpPr>
            <a:spLocks/>
          </p:cNvSpPr>
          <p:nvPr/>
        </p:nvSpPr>
        <p:spPr bwMode="auto">
          <a:xfrm>
            <a:off x="2984828" y="4640949"/>
            <a:ext cx="9873922" cy="2591700"/>
          </a:xfrm>
          <a:custGeom>
            <a:avLst/>
            <a:gdLst>
              <a:gd name="T0" fmla="*/ 4403 w 4403"/>
              <a:gd name="T1" fmla="*/ 0 h 1161"/>
              <a:gd name="T2" fmla="*/ 4403 w 4403"/>
              <a:gd name="T3" fmla="*/ 1161 h 1161"/>
              <a:gd name="T4" fmla="*/ 0 w 4403"/>
              <a:gd name="T5" fmla="*/ 1161 h 1161"/>
              <a:gd name="T6" fmla="*/ 4403 w 4403"/>
              <a:gd name="T7" fmla="*/ 0 h 11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403" h="1161">
                <a:moveTo>
                  <a:pt x="4403" y="0"/>
                </a:moveTo>
                <a:lnTo>
                  <a:pt x="4403" y="1161"/>
                </a:lnTo>
                <a:lnTo>
                  <a:pt x="0" y="1161"/>
                </a:lnTo>
                <a:lnTo>
                  <a:pt x="4403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8580" tIns="64290" rIns="128580" bIns="6429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" name="箭头: 右 7">
            <a:extLst>
              <a:ext uri="{FF2B5EF4-FFF2-40B4-BE49-F238E27FC236}">
                <a16:creationId xmlns:a16="http://schemas.microsoft.com/office/drawing/2014/main" id="{2D1B121F-1D63-45F4-A5C8-D2CA2BB08745}"/>
              </a:ext>
            </a:extLst>
          </p:cNvPr>
          <p:cNvSpPr/>
          <p:nvPr/>
        </p:nvSpPr>
        <p:spPr>
          <a:xfrm>
            <a:off x="1316807" y="2655926"/>
            <a:ext cx="458054" cy="4563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70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>
            <a:extLst>
              <a:ext uri="{FF2B5EF4-FFF2-40B4-BE49-F238E27FC236}">
                <a16:creationId xmlns:a16="http://schemas.microsoft.com/office/drawing/2014/main" id="{777D879A-EA20-4F5B-B8BD-0581F53E9402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5494" y="0"/>
            <a:ext cx="10370298" cy="7645019"/>
          </a:xfrm>
          <a:prstGeom prst="rect">
            <a:avLst/>
          </a:prstGeom>
        </p:spPr>
      </p:pic>
      <p:sp>
        <p:nvSpPr>
          <p:cNvPr id="19" name="MH_Others_2"/>
          <p:cNvSpPr txBox="1"/>
          <p:nvPr>
            <p:custDataLst>
              <p:tags r:id="rId1"/>
            </p:custDataLst>
          </p:nvPr>
        </p:nvSpPr>
        <p:spPr>
          <a:xfrm>
            <a:off x="596727" y="663997"/>
            <a:ext cx="3299296" cy="67710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>
              <a:defRPr/>
            </a:pPr>
            <a:r>
              <a:rPr lang="en-US" altLang="zh-CN" sz="4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CONTENTS</a:t>
            </a:r>
            <a:endParaRPr lang="zh-CN" altLang="en-US" sz="4400" b="1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0" name="MH_Number_1"/>
          <p:cNvSpPr/>
          <p:nvPr>
            <p:custDataLst>
              <p:tags r:id="rId2"/>
            </p:custDataLst>
          </p:nvPr>
        </p:nvSpPr>
        <p:spPr>
          <a:xfrm>
            <a:off x="1964879" y="1816125"/>
            <a:ext cx="379667" cy="379667"/>
          </a:xfrm>
          <a:prstGeom prst="ellipse">
            <a:avLst/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zh-CN" sz="2109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1</a:t>
            </a:r>
            <a:endParaRPr lang="zh-CN" altLang="en-US" sz="2109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21" name="MH_Entry_1"/>
          <p:cNvSpPr/>
          <p:nvPr>
            <p:custDataLst>
              <p:tags r:id="rId3"/>
            </p:custDataLst>
          </p:nvPr>
        </p:nvSpPr>
        <p:spPr>
          <a:xfrm>
            <a:off x="2603612" y="1760300"/>
            <a:ext cx="3331046" cy="456343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0 w 2520280"/>
              <a:gd name="connsiteY7" fmla="*/ 0 h 1872208"/>
              <a:gd name="connsiteX0" fmla="*/ 0 w 2520280"/>
              <a:gd name="connsiteY0" fmla="*/ 1872208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0 h 1872208"/>
              <a:gd name="connsiteX5" fmla="*/ 2520280 w 2520280"/>
              <a:gd name="connsiteY5" fmla="*/ 0 h 1872208"/>
              <a:gd name="connsiteX6" fmla="*/ 0 w 2520280"/>
              <a:gd name="connsiteY6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2520280 w 2520280"/>
              <a:gd name="connsiteY4" fmla="*/ 0 h 1872208"/>
              <a:gd name="connsiteX5" fmla="*/ 0 w 2520280"/>
              <a:gd name="connsiteY5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34255 w 2520280"/>
              <a:gd name="connsiteY4" fmla="*/ 0 h 1872208"/>
              <a:gd name="connsiteX5" fmla="*/ 0 w 2520280"/>
              <a:gd name="connsiteY5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917 w 2520280"/>
              <a:gd name="connsiteY4" fmla="*/ 6036 h 1872208"/>
              <a:gd name="connsiteX5" fmla="*/ 0 w 2520280"/>
              <a:gd name="connsiteY5" fmla="*/ 0 h 1872208"/>
              <a:gd name="connsiteX0" fmla="*/ 0 w 2520280"/>
              <a:gd name="connsiteY0" fmla="*/ 1890314 h 1890314"/>
              <a:gd name="connsiteX1" fmla="*/ 2520280 w 2520280"/>
              <a:gd name="connsiteY1" fmla="*/ 1890314 h 1890314"/>
              <a:gd name="connsiteX2" fmla="*/ 0 w 2520280"/>
              <a:gd name="connsiteY2" fmla="*/ 1890314 h 1890314"/>
              <a:gd name="connsiteX3" fmla="*/ 0 w 2520280"/>
              <a:gd name="connsiteY3" fmla="*/ 18106 h 1890314"/>
              <a:gd name="connsiteX4" fmla="*/ 53304 w 2520280"/>
              <a:gd name="connsiteY4" fmla="*/ 0 h 1890314"/>
              <a:gd name="connsiteX5" fmla="*/ 0 w 2520280"/>
              <a:gd name="connsiteY5" fmla="*/ 18106 h 1890314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916 w 2520280"/>
              <a:gd name="connsiteY4" fmla="*/ 0 h 1872208"/>
              <a:gd name="connsiteX5" fmla="*/ 0 w 2520280"/>
              <a:gd name="connsiteY5" fmla="*/ 0 h 1872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53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Introduction</a:t>
            </a:r>
            <a:endParaRPr lang="zh-CN" altLang="en-US" sz="253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2" name="MH_Number_2"/>
          <p:cNvSpPr/>
          <p:nvPr>
            <p:custDataLst>
              <p:tags r:id="rId4"/>
            </p:custDataLst>
          </p:nvPr>
        </p:nvSpPr>
        <p:spPr>
          <a:xfrm>
            <a:off x="1964879" y="2685641"/>
            <a:ext cx="379667" cy="379667"/>
          </a:xfrm>
          <a:prstGeom prst="ellipse">
            <a:avLst/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zh-CN" sz="2109" b="1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2</a:t>
            </a:r>
            <a:endParaRPr lang="zh-CN" altLang="en-US" sz="2109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23" name="MH_Entry_2"/>
          <p:cNvSpPr/>
          <p:nvPr>
            <p:custDataLst>
              <p:tags r:id="rId5"/>
            </p:custDataLst>
          </p:nvPr>
        </p:nvSpPr>
        <p:spPr>
          <a:xfrm>
            <a:off x="2571015" y="2635838"/>
            <a:ext cx="3525386" cy="456343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0 w 2520280"/>
              <a:gd name="connsiteY7" fmla="*/ 0 h 1872208"/>
              <a:gd name="connsiteX0" fmla="*/ 0 w 2520280"/>
              <a:gd name="connsiteY0" fmla="*/ 1872208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0 h 1872208"/>
              <a:gd name="connsiteX5" fmla="*/ 2520280 w 2520280"/>
              <a:gd name="connsiteY5" fmla="*/ 0 h 1872208"/>
              <a:gd name="connsiteX6" fmla="*/ 0 w 2520280"/>
              <a:gd name="connsiteY6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2520280 w 2520280"/>
              <a:gd name="connsiteY4" fmla="*/ 0 h 1872208"/>
              <a:gd name="connsiteX5" fmla="*/ 0 w 2520280"/>
              <a:gd name="connsiteY5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34255 w 2520280"/>
              <a:gd name="connsiteY4" fmla="*/ 0 h 1872208"/>
              <a:gd name="connsiteX5" fmla="*/ 0 w 2520280"/>
              <a:gd name="connsiteY5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917 w 2520280"/>
              <a:gd name="connsiteY4" fmla="*/ 6036 h 1872208"/>
              <a:gd name="connsiteX5" fmla="*/ 0 w 2520280"/>
              <a:gd name="connsiteY5" fmla="*/ 0 h 1872208"/>
              <a:gd name="connsiteX0" fmla="*/ 0 w 2520280"/>
              <a:gd name="connsiteY0" fmla="*/ 1890314 h 1890314"/>
              <a:gd name="connsiteX1" fmla="*/ 2520280 w 2520280"/>
              <a:gd name="connsiteY1" fmla="*/ 1890314 h 1890314"/>
              <a:gd name="connsiteX2" fmla="*/ 0 w 2520280"/>
              <a:gd name="connsiteY2" fmla="*/ 1890314 h 1890314"/>
              <a:gd name="connsiteX3" fmla="*/ 0 w 2520280"/>
              <a:gd name="connsiteY3" fmla="*/ 18106 h 1890314"/>
              <a:gd name="connsiteX4" fmla="*/ 53304 w 2520280"/>
              <a:gd name="connsiteY4" fmla="*/ 0 h 1890314"/>
              <a:gd name="connsiteX5" fmla="*/ 0 w 2520280"/>
              <a:gd name="connsiteY5" fmla="*/ 18106 h 1890314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916 w 2520280"/>
              <a:gd name="connsiteY4" fmla="*/ 0 h 1872208"/>
              <a:gd name="connsiteX5" fmla="*/ 0 w 2520280"/>
              <a:gd name="connsiteY5" fmla="*/ 0 h 1872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sz="253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Technical Details</a:t>
            </a:r>
            <a:endParaRPr lang="zh-CN" altLang="en-US" sz="253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4" name="MH_Number_3"/>
          <p:cNvSpPr/>
          <p:nvPr>
            <p:custDataLst>
              <p:tags r:id="rId6"/>
            </p:custDataLst>
          </p:nvPr>
        </p:nvSpPr>
        <p:spPr>
          <a:xfrm>
            <a:off x="1964879" y="3555157"/>
            <a:ext cx="379667" cy="379667"/>
          </a:xfrm>
          <a:prstGeom prst="ellipse">
            <a:avLst/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zh-CN" sz="2109" b="1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3</a:t>
            </a:r>
            <a:endParaRPr lang="zh-CN" altLang="en-US" sz="2109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25" name="MH_Entry_3"/>
          <p:cNvSpPr/>
          <p:nvPr>
            <p:custDataLst>
              <p:tags r:id="rId7"/>
            </p:custDataLst>
          </p:nvPr>
        </p:nvSpPr>
        <p:spPr>
          <a:xfrm>
            <a:off x="2603612" y="3538883"/>
            <a:ext cx="3525386" cy="456343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0 w 2520280"/>
              <a:gd name="connsiteY7" fmla="*/ 0 h 1872208"/>
              <a:gd name="connsiteX0" fmla="*/ 0 w 2520280"/>
              <a:gd name="connsiteY0" fmla="*/ 1872208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0 h 1872208"/>
              <a:gd name="connsiteX5" fmla="*/ 2520280 w 2520280"/>
              <a:gd name="connsiteY5" fmla="*/ 0 h 1872208"/>
              <a:gd name="connsiteX6" fmla="*/ 0 w 2520280"/>
              <a:gd name="connsiteY6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2520280 w 2520280"/>
              <a:gd name="connsiteY4" fmla="*/ 0 h 1872208"/>
              <a:gd name="connsiteX5" fmla="*/ 0 w 2520280"/>
              <a:gd name="connsiteY5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34255 w 2520280"/>
              <a:gd name="connsiteY4" fmla="*/ 0 h 1872208"/>
              <a:gd name="connsiteX5" fmla="*/ 0 w 2520280"/>
              <a:gd name="connsiteY5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917 w 2520280"/>
              <a:gd name="connsiteY4" fmla="*/ 6036 h 1872208"/>
              <a:gd name="connsiteX5" fmla="*/ 0 w 2520280"/>
              <a:gd name="connsiteY5" fmla="*/ 0 h 1872208"/>
              <a:gd name="connsiteX0" fmla="*/ 0 w 2520280"/>
              <a:gd name="connsiteY0" fmla="*/ 1890314 h 1890314"/>
              <a:gd name="connsiteX1" fmla="*/ 2520280 w 2520280"/>
              <a:gd name="connsiteY1" fmla="*/ 1890314 h 1890314"/>
              <a:gd name="connsiteX2" fmla="*/ 0 w 2520280"/>
              <a:gd name="connsiteY2" fmla="*/ 1890314 h 1890314"/>
              <a:gd name="connsiteX3" fmla="*/ 0 w 2520280"/>
              <a:gd name="connsiteY3" fmla="*/ 18106 h 1890314"/>
              <a:gd name="connsiteX4" fmla="*/ 53304 w 2520280"/>
              <a:gd name="connsiteY4" fmla="*/ 0 h 1890314"/>
              <a:gd name="connsiteX5" fmla="*/ 0 w 2520280"/>
              <a:gd name="connsiteY5" fmla="*/ 18106 h 1890314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916 w 2520280"/>
              <a:gd name="connsiteY4" fmla="*/ 0 h 1872208"/>
              <a:gd name="connsiteX5" fmla="*/ 0 w 2520280"/>
              <a:gd name="connsiteY5" fmla="*/ 0 h 1872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sz="253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Application</a:t>
            </a:r>
            <a:endParaRPr lang="zh-CN" altLang="en-US" sz="253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6" name="MH_Number_4"/>
          <p:cNvSpPr/>
          <p:nvPr>
            <p:custDataLst>
              <p:tags r:id="rId8"/>
            </p:custDataLst>
          </p:nvPr>
        </p:nvSpPr>
        <p:spPr>
          <a:xfrm>
            <a:off x="1964879" y="4424673"/>
            <a:ext cx="379667" cy="379667"/>
          </a:xfrm>
          <a:prstGeom prst="ellipse">
            <a:avLst/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zh-CN" sz="2109" b="1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4</a:t>
            </a:r>
            <a:endParaRPr lang="zh-CN" altLang="en-US" sz="2109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27" name="MH_Entry_4"/>
          <p:cNvSpPr/>
          <p:nvPr>
            <p:custDataLst>
              <p:tags r:id="rId9"/>
            </p:custDataLst>
          </p:nvPr>
        </p:nvSpPr>
        <p:spPr>
          <a:xfrm>
            <a:off x="2603612" y="4443723"/>
            <a:ext cx="3525386" cy="456343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0 w 2520280"/>
              <a:gd name="connsiteY7" fmla="*/ 0 h 1872208"/>
              <a:gd name="connsiteX0" fmla="*/ 0 w 2520280"/>
              <a:gd name="connsiteY0" fmla="*/ 1872208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0 h 1872208"/>
              <a:gd name="connsiteX5" fmla="*/ 2520280 w 2520280"/>
              <a:gd name="connsiteY5" fmla="*/ 0 h 1872208"/>
              <a:gd name="connsiteX6" fmla="*/ 0 w 2520280"/>
              <a:gd name="connsiteY6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2520280 w 2520280"/>
              <a:gd name="connsiteY4" fmla="*/ 0 h 1872208"/>
              <a:gd name="connsiteX5" fmla="*/ 0 w 2520280"/>
              <a:gd name="connsiteY5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34255 w 2520280"/>
              <a:gd name="connsiteY4" fmla="*/ 0 h 1872208"/>
              <a:gd name="connsiteX5" fmla="*/ 0 w 2520280"/>
              <a:gd name="connsiteY5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917 w 2520280"/>
              <a:gd name="connsiteY4" fmla="*/ 6036 h 1872208"/>
              <a:gd name="connsiteX5" fmla="*/ 0 w 2520280"/>
              <a:gd name="connsiteY5" fmla="*/ 0 h 1872208"/>
              <a:gd name="connsiteX0" fmla="*/ 0 w 2520280"/>
              <a:gd name="connsiteY0" fmla="*/ 1890314 h 1890314"/>
              <a:gd name="connsiteX1" fmla="*/ 2520280 w 2520280"/>
              <a:gd name="connsiteY1" fmla="*/ 1890314 h 1890314"/>
              <a:gd name="connsiteX2" fmla="*/ 0 w 2520280"/>
              <a:gd name="connsiteY2" fmla="*/ 1890314 h 1890314"/>
              <a:gd name="connsiteX3" fmla="*/ 0 w 2520280"/>
              <a:gd name="connsiteY3" fmla="*/ 18106 h 1890314"/>
              <a:gd name="connsiteX4" fmla="*/ 53304 w 2520280"/>
              <a:gd name="connsiteY4" fmla="*/ 0 h 1890314"/>
              <a:gd name="connsiteX5" fmla="*/ 0 w 2520280"/>
              <a:gd name="connsiteY5" fmla="*/ 18106 h 1890314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916 w 2520280"/>
              <a:gd name="connsiteY4" fmla="*/ 0 h 1872208"/>
              <a:gd name="connsiteX5" fmla="*/ 0 w 2520280"/>
              <a:gd name="connsiteY5" fmla="*/ 0 h 1872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sz="253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Conclusion</a:t>
            </a:r>
            <a:endParaRPr lang="zh-CN" altLang="en-US" sz="253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6" name="Freeform 6"/>
          <p:cNvSpPr>
            <a:spLocks/>
          </p:cNvSpPr>
          <p:nvPr/>
        </p:nvSpPr>
        <p:spPr bwMode="auto">
          <a:xfrm>
            <a:off x="0" y="4091804"/>
            <a:ext cx="5265494" cy="3140846"/>
          </a:xfrm>
          <a:custGeom>
            <a:avLst/>
            <a:gdLst>
              <a:gd name="T0" fmla="*/ 0 w 2348"/>
              <a:gd name="T1" fmla="*/ 0 h 1407"/>
              <a:gd name="T2" fmla="*/ 2348 w 2348"/>
              <a:gd name="T3" fmla="*/ 1407 h 1407"/>
              <a:gd name="T4" fmla="*/ 0 w 2348"/>
              <a:gd name="T5" fmla="*/ 1407 h 1407"/>
              <a:gd name="T6" fmla="*/ 0 w 2348"/>
              <a:gd name="T7" fmla="*/ 0 h 14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348" h="1407">
                <a:moveTo>
                  <a:pt x="0" y="0"/>
                </a:moveTo>
                <a:lnTo>
                  <a:pt x="2348" y="1407"/>
                </a:lnTo>
                <a:lnTo>
                  <a:pt x="0" y="140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8580" tIns="64290" rIns="128580" bIns="6429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" name="Freeform 7"/>
          <p:cNvSpPr>
            <a:spLocks/>
          </p:cNvSpPr>
          <p:nvPr/>
        </p:nvSpPr>
        <p:spPr bwMode="auto">
          <a:xfrm>
            <a:off x="2984828" y="4640949"/>
            <a:ext cx="9873922" cy="2591700"/>
          </a:xfrm>
          <a:custGeom>
            <a:avLst/>
            <a:gdLst>
              <a:gd name="T0" fmla="*/ 4403 w 4403"/>
              <a:gd name="T1" fmla="*/ 0 h 1161"/>
              <a:gd name="T2" fmla="*/ 4403 w 4403"/>
              <a:gd name="T3" fmla="*/ 1161 h 1161"/>
              <a:gd name="T4" fmla="*/ 0 w 4403"/>
              <a:gd name="T5" fmla="*/ 1161 h 1161"/>
              <a:gd name="T6" fmla="*/ 4403 w 4403"/>
              <a:gd name="T7" fmla="*/ 0 h 11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403" h="1161">
                <a:moveTo>
                  <a:pt x="4403" y="0"/>
                </a:moveTo>
                <a:lnTo>
                  <a:pt x="4403" y="1161"/>
                </a:lnTo>
                <a:lnTo>
                  <a:pt x="0" y="1161"/>
                </a:lnTo>
                <a:lnTo>
                  <a:pt x="4403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8580" tIns="64290" rIns="128580" bIns="6429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" name="箭头: 右 7">
            <a:extLst>
              <a:ext uri="{FF2B5EF4-FFF2-40B4-BE49-F238E27FC236}">
                <a16:creationId xmlns:a16="http://schemas.microsoft.com/office/drawing/2014/main" id="{2D1B121F-1D63-45F4-A5C8-D2CA2BB08745}"/>
              </a:ext>
            </a:extLst>
          </p:cNvPr>
          <p:cNvSpPr/>
          <p:nvPr/>
        </p:nvSpPr>
        <p:spPr>
          <a:xfrm>
            <a:off x="1316807" y="3520022"/>
            <a:ext cx="458054" cy="4563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34989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Text Box 3"/>
          <p:cNvSpPr>
            <a:spLocks noChangeArrowheads="1"/>
          </p:cNvSpPr>
          <p:nvPr/>
        </p:nvSpPr>
        <p:spPr bwMode="auto">
          <a:xfrm>
            <a:off x="1582164" y="3060293"/>
            <a:ext cx="5487400" cy="17801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algn="r"/>
            <a:r>
              <a:rPr lang="en-US" sz="3375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N</a:t>
            </a:r>
            <a:r>
              <a:rPr lang="en-US" altLang="zh-CN" sz="3375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ick’s Explorer</a:t>
            </a:r>
            <a:endParaRPr lang="en-US" sz="3375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algn="r"/>
            <a:r>
              <a:rPr lang="en-US" altLang="zh-CN" sz="7593" b="1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Application</a:t>
            </a:r>
            <a:endParaRPr lang="zh-CN" altLang="en-US" sz="7593" b="1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124" name="矩形 10"/>
          <p:cNvSpPr>
            <a:spLocks noChangeArrowheads="1"/>
          </p:cNvSpPr>
          <p:nvPr/>
        </p:nvSpPr>
        <p:spPr bwMode="auto">
          <a:xfrm>
            <a:off x="3928961" y="2506360"/>
            <a:ext cx="3140603" cy="4004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r"/>
            <a:r>
              <a:rPr lang="en-US" sz="2002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Glasgow College, UESTC</a:t>
            </a:r>
            <a:endParaRPr lang="zh-CN" altLang="en-US" sz="2002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125" name="直接连接符 11"/>
          <p:cNvSpPr>
            <a:spLocks noChangeShapeType="1"/>
          </p:cNvSpPr>
          <p:nvPr/>
        </p:nvSpPr>
        <p:spPr bwMode="auto">
          <a:xfrm>
            <a:off x="1564714" y="2943331"/>
            <a:ext cx="5504850" cy="1675"/>
          </a:xfrm>
          <a:prstGeom prst="line">
            <a:avLst/>
          </a:prstGeom>
          <a:noFill/>
          <a:ln w="6350" cap="flat" cmpd="sng">
            <a:solidFill>
              <a:schemeClr val="accent1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2002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" name="Text Box 3"/>
          <p:cNvSpPr>
            <a:spLocks noChangeArrowheads="1"/>
          </p:cNvSpPr>
          <p:nvPr/>
        </p:nvSpPr>
        <p:spPr bwMode="auto">
          <a:xfrm>
            <a:off x="7293470" y="1614088"/>
            <a:ext cx="3453189" cy="377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r>
              <a:rPr lang="en-US" sz="23900" dirty="0">
                <a:solidFill>
                  <a:schemeClr val="accent2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03</a:t>
            </a:r>
            <a:endParaRPr lang="zh-CN" altLang="en-US" sz="23900" b="1" dirty="0">
              <a:solidFill>
                <a:schemeClr val="accent2"/>
              </a:solidFill>
              <a:latin typeface="Impact" panose="020B080603090205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" name="Freeform 6"/>
          <p:cNvSpPr>
            <a:spLocks/>
          </p:cNvSpPr>
          <p:nvPr/>
        </p:nvSpPr>
        <p:spPr bwMode="auto">
          <a:xfrm>
            <a:off x="0" y="4091804"/>
            <a:ext cx="5265494" cy="3140846"/>
          </a:xfrm>
          <a:custGeom>
            <a:avLst/>
            <a:gdLst>
              <a:gd name="T0" fmla="*/ 0 w 2348"/>
              <a:gd name="T1" fmla="*/ 0 h 1407"/>
              <a:gd name="T2" fmla="*/ 2348 w 2348"/>
              <a:gd name="T3" fmla="*/ 1407 h 1407"/>
              <a:gd name="T4" fmla="*/ 0 w 2348"/>
              <a:gd name="T5" fmla="*/ 1407 h 1407"/>
              <a:gd name="T6" fmla="*/ 0 w 2348"/>
              <a:gd name="T7" fmla="*/ 0 h 14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348" h="1407">
                <a:moveTo>
                  <a:pt x="0" y="0"/>
                </a:moveTo>
                <a:lnTo>
                  <a:pt x="2348" y="1407"/>
                </a:lnTo>
                <a:lnTo>
                  <a:pt x="0" y="140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8580" tIns="64290" rIns="128580" bIns="6429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" name="Freeform 7"/>
          <p:cNvSpPr>
            <a:spLocks/>
          </p:cNvSpPr>
          <p:nvPr/>
        </p:nvSpPr>
        <p:spPr bwMode="auto">
          <a:xfrm>
            <a:off x="2984828" y="4640949"/>
            <a:ext cx="9873922" cy="2591700"/>
          </a:xfrm>
          <a:custGeom>
            <a:avLst/>
            <a:gdLst>
              <a:gd name="T0" fmla="*/ 4403 w 4403"/>
              <a:gd name="T1" fmla="*/ 0 h 1161"/>
              <a:gd name="T2" fmla="*/ 4403 w 4403"/>
              <a:gd name="T3" fmla="*/ 1161 h 1161"/>
              <a:gd name="T4" fmla="*/ 0 w 4403"/>
              <a:gd name="T5" fmla="*/ 1161 h 1161"/>
              <a:gd name="T6" fmla="*/ 4403 w 4403"/>
              <a:gd name="T7" fmla="*/ 0 h 11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403" h="1161">
                <a:moveTo>
                  <a:pt x="4403" y="0"/>
                </a:moveTo>
                <a:lnTo>
                  <a:pt x="4403" y="1161"/>
                </a:lnTo>
                <a:lnTo>
                  <a:pt x="0" y="1161"/>
                </a:lnTo>
                <a:lnTo>
                  <a:pt x="4403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8580" tIns="64290" rIns="128580" bIns="6429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092FA8C6-CBA7-40BF-8E42-3D1EBED0AAC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38487" y="0"/>
            <a:ext cx="10370298" cy="7645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2940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3" grpId="0"/>
      <p:bldP spid="5124" grpId="0"/>
      <p:bldP spid="5125" grpId="0" animBg="1"/>
      <p:bldP spid="7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/>
          <p:cNvSpPr/>
          <p:nvPr/>
        </p:nvSpPr>
        <p:spPr>
          <a:xfrm>
            <a:off x="354" y="228285"/>
            <a:ext cx="225016" cy="5866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4" tIns="48217" rIns="96434" bIns="48217" rtlCol="0" anchor="ctr"/>
          <a:lstStyle/>
          <a:p>
            <a:pPr algn="ctr" defTabSz="964278"/>
            <a:endParaRPr lang="zh-CN" altLang="en-US" sz="1969">
              <a:solidFill>
                <a:srgbClr val="E7E6E6">
                  <a:lumMod val="50000"/>
                </a:srgbClr>
              </a:solidFill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392023" y="266575"/>
            <a:ext cx="2224968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64278"/>
            <a:r>
              <a:rPr lang="en-US" altLang="zh-CN" sz="2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03  Application</a:t>
            </a:r>
            <a:endParaRPr lang="zh-CN" altLang="en-US" sz="2400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392023" y="635907"/>
            <a:ext cx="564257" cy="3385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64278"/>
            <a:r>
              <a:rPr lang="en-US" altLang="zh-CN" sz="11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Contents</a:t>
            </a:r>
          </a:p>
          <a:p>
            <a:pPr defTabSz="964278"/>
            <a:endParaRPr lang="zh-CN" altLang="en-US" sz="11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+mn-lt"/>
            </a:endParaRPr>
          </a:p>
        </p:txBody>
      </p:sp>
      <p:sp>
        <p:nvSpPr>
          <p:cNvPr id="6" name="Text Box 3">
            <a:extLst>
              <a:ext uri="{FF2B5EF4-FFF2-40B4-BE49-F238E27FC236}">
                <a16:creationId xmlns:a16="http://schemas.microsoft.com/office/drawing/2014/main" id="{383444CA-1097-43F6-A944-32BBABF1F2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95017" y="814933"/>
            <a:ext cx="4371710" cy="15350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algn="r"/>
            <a:r>
              <a:rPr lang="en-US" sz="3375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N</a:t>
            </a:r>
            <a:r>
              <a:rPr lang="en-US" altLang="zh-CN" sz="3375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ick’s Explorer</a:t>
            </a:r>
            <a:endParaRPr lang="en-US" sz="3375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algn="r"/>
            <a:r>
              <a:rPr lang="en-US" altLang="zh-CN" sz="6000" b="1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Application</a:t>
            </a:r>
            <a:endParaRPr lang="zh-CN" altLang="en-US" sz="6000" b="1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236BF1E-FAF2-44E0-98AB-194531B4E868}"/>
              </a:ext>
            </a:extLst>
          </p:cNvPr>
          <p:cNvSpPr/>
          <p:nvPr/>
        </p:nvSpPr>
        <p:spPr>
          <a:xfrm>
            <a:off x="-411385" y="3064180"/>
            <a:ext cx="663605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3200" b="1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3.1  Security Patrol</a:t>
            </a:r>
            <a:endParaRPr lang="zh-CN" altLang="en-US" sz="3200" b="1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517E443-AEC2-4186-A3F2-8DDDD61CD6F8}"/>
              </a:ext>
            </a:extLst>
          </p:cNvPr>
          <p:cNvSpPr/>
          <p:nvPr/>
        </p:nvSpPr>
        <p:spPr>
          <a:xfrm>
            <a:off x="1604839" y="4471710"/>
            <a:ext cx="496855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3200" b="1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3.2  Reconnaissance</a:t>
            </a:r>
            <a:endParaRPr lang="zh-CN" altLang="en-US" sz="3200" b="1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D1C3528-651D-4476-8BAD-32F0547B6FB4}"/>
              </a:ext>
            </a:extLst>
          </p:cNvPr>
          <p:cNvSpPr/>
          <p:nvPr/>
        </p:nvSpPr>
        <p:spPr>
          <a:xfrm>
            <a:off x="1748855" y="5784840"/>
            <a:ext cx="541513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3200" b="1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3.3  Search and Rescue</a:t>
            </a:r>
            <a:endParaRPr lang="zh-CN" altLang="en-US" sz="3200" b="1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" name="直接连接符 11">
            <a:extLst>
              <a:ext uri="{FF2B5EF4-FFF2-40B4-BE49-F238E27FC236}">
                <a16:creationId xmlns:a16="http://schemas.microsoft.com/office/drawing/2014/main" id="{B3BF9C85-9D15-43DC-B282-76968792614F}"/>
              </a:ext>
            </a:extLst>
          </p:cNvPr>
          <p:cNvSpPr>
            <a:spLocks noChangeShapeType="1"/>
          </p:cNvSpPr>
          <p:nvPr/>
        </p:nvSpPr>
        <p:spPr bwMode="auto">
          <a:xfrm>
            <a:off x="1532831" y="2275768"/>
            <a:ext cx="11449272" cy="0"/>
          </a:xfrm>
          <a:prstGeom prst="line">
            <a:avLst/>
          </a:prstGeom>
          <a:noFill/>
          <a:ln w="6350" cap="flat" cmpd="sng">
            <a:solidFill>
              <a:schemeClr val="tx2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2002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02722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34FAD01-41C9-49B2-BADC-7283B41B2C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40" t="4948"/>
          <a:stretch/>
        </p:blipFill>
        <p:spPr>
          <a:xfrm>
            <a:off x="0" y="1096045"/>
            <a:ext cx="12974870" cy="613660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156EBA3B-9F60-4756-91DD-6AB553DE82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82103" y="375968"/>
            <a:ext cx="19717307" cy="7383842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EBA8370D-2BFC-46A3-8A1D-E2852156C8A9}"/>
              </a:ext>
            </a:extLst>
          </p:cNvPr>
          <p:cNvSpPr/>
          <p:nvPr/>
        </p:nvSpPr>
        <p:spPr>
          <a:xfrm>
            <a:off x="-7233" y="6280621"/>
            <a:ext cx="3324179" cy="95202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354" y="228285"/>
            <a:ext cx="225016" cy="5866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4" tIns="48217" rIns="96434" bIns="48217" rtlCol="0" anchor="ctr"/>
          <a:lstStyle/>
          <a:p>
            <a:pPr algn="ctr" defTabSz="964278"/>
            <a:endParaRPr lang="zh-CN" altLang="en-US" sz="1969">
              <a:solidFill>
                <a:srgbClr val="E7E6E6">
                  <a:lumMod val="50000"/>
                </a:srgbClr>
              </a:solidFill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392023" y="266575"/>
            <a:ext cx="2224968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64278"/>
            <a:r>
              <a:rPr lang="en-US" altLang="zh-CN" sz="2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03  Application</a:t>
            </a:r>
            <a:endParaRPr lang="zh-CN" altLang="en-US" sz="2400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392023" y="635907"/>
            <a:ext cx="1189428" cy="3385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64278"/>
            <a:r>
              <a:rPr lang="en-US" altLang="zh-CN" sz="11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3.1  Security Patrol</a:t>
            </a:r>
          </a:p>
          <a:p>
            <a:pPr defTabSz="964278"/>
            <a:endParaRPr lang="zh-CN" altLang="en-US" sz="11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+mn-lt"/>
            </a:endParaRPr>
          </a:p>
        </p:txBody>
      </p:sp>
      <p:sp>
        <p:nvSpPr>
          <p:cNvPr id="11" name="箭头: 右 10">
            <a:extLst>
              <a:ext uri="{FF2B5EF4-FFF2-40B4-BE49-F238E27FC236}">
                <a16:creationId xmlns:a16="http://schemas.microsoft.com/office/drawing/2014/main" id="{2D7FCB5B-C9AD-463F-9DC7-442DFF480D09}"/>
              </a:ext>
            </a:extLst>
          </p:cNvPr>
          <p:cNvSpPr/>
          <p:nvPr/>
        </p:nvSpPr>
        <p:spPr>
          <a:xfrm>
            <a:off x="139254" y="6384953"/>
            <a:ext cx="288032" cy="207845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直接连接符 11">
            <a:extLst>
              <a:ext uri="{FF2B5EF4-FFF2-40B4-BE49-F238E27FC236}">
                <a16:creationId xmlns:a16="http://schemas.microsoft.com/office/drawing/2014/main" id="{9A76F128-E0F5-4688-A883-7B1D453A44FB}"/>
              </a:ext>
            </a:extLst>
          </p:cNvPr>
          <p:cNvSpPr>
            <a:spLocks noChangeShapeType="1"/>
          </p:cNvSpPr>
          <p:nvPr/>
        </p:nvSpPr>
        <p:spPr bwMode="auto">
          <a:xfrm>
            <a:off x="-771425" y="1096045"/>
            <a:ext cx="16561840" cy="0"/>
          </a:xfrm>
          <a:prstGeom prst="line">
            <a:avLst/>
          </a:prstGeom>
          <a:noFill/>
          <a:ln w="6350" cap="flat" cmpd="sng">
            <a:solidFill>
              <a:schemeClr val="tx2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2002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6E9FDB19-9838-41E4-9C9A-950DB15C0587}"/>
              </a:ext>
            </a:extLst>
          </p:cNvPr>
          <p:cNvSpPr/>
          <p:nvPr/>
        </p:nvSpPr>
        <p:spPr>
          <a:xfrm>
            <a:off x="-3291705" y="6280621"/>
            <a:ext cx="613199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20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3.1  Security Patrol</a:t>
            </a:r>
            <a:endParaRPr lang="zh-CN" altLang="en-US" sz="2000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DCE67FDA-CC52-4610-834D-501DC42BEF94}"/>
              </a:ext>
            </a:extLst>
          </p:cNvPr>
          <p:cNvSpPr/>
          <p:nvPr/>
        </p:nvSpPr>
        <p:spPr>
          <a:xfrm>
            <a:off x="-1534839" y="6568653"/>
            <a:ext cx="459115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20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3.2  Reconnaissance</a:t>
            </a:r>
            <a:endParaRPr lang="zh-CN" altLang="en-US" sz="2000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CE9CB648-5DD1-4C55-9A92-6D72A0B6D270}"/>
              </a:ext>
            </a:extLst>
          </p:cNvPr>
          <p:cNvSpPr/>
          <p:nvPr/>
        </p:nvSpPr>
        <p:spPr>
          <a:xfrm>
            <a:off x="-1624204" y="6856685"/>
            <a:ext cx="500381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20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3.3  Search and Rescue</a:t>
            </a:r>
            <a:endParaRPr lang="zh-CN" altLang="en-US" sz="2000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34318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/>
          <p:cNvSpPr/>
          <p:nvPr/>
        </p:nvSpPr>
        <p:spPr>
          <a:xfrm>
            <a:off x="354" y="228285"/>
            <a:ext cx="225016" cy="5866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4" tIns="48217" rIns="96434" bIns="48217" rtlCol="0" anchor="ctr"/>
          <a:lstStyle/>
          <a:p>
            <a:pPr algn="ctr" defTabSz="964278"/>
            <a:endParaRPr lang="zh-CN" altLang="en-US" sz="1969">
              <a:solidFill>
                <a:srgbClr val="E7E6E6">
                  <a:lumMod val="50000"/>
                </a:srgbClr>
              </a:solidFill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392023" y="266575"/>
            <a:ext cx="2369688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64278"/>
            <a:r>
              <a:rPr lang="en-US" altLang="zh-CN" sz="2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01  Introduction</a:t>
            </a:r>
            <a:endParaRPr lang="zh-CN" altLang="en-US" sz="2400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392023" y="635907"/>
            <a:ext cx="564257" cy="3385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64278"/>
            <a:r>
              <a:rPr lang="en-US" altLang="zh-CN" sz="11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Contents</a:t>
            </a:r>
          </a:p>
          <a:p>
            <a:pPr defTabSz="964278"/>
            <a:endParaRPr lang="zh-CN" altLang="en-US" sz="11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+mn-lt"/>
            </a:endParaRPr>
          </a:p>
        </p:txBody>
      </p:sp>
      <p:sp>
        <p:nvSpPr>
          <p:cNvPr id="6" name="Text Box 3">
            <a:extLst>
              <a:ext uri="{FF2B5EF4-FFF2-40B4-BE49-F238E27FC236}">
                <a16:creationId xmlns:a16="http://schemas.microsoft.com/office/drawing/2014/main" id="{383444CA-1097-43F6-A944-32BBABF1F2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96859" y="814933"/>
            <a:ext cx="4669868" cy="15350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algn="r"/>
            <a:r>
              <a:rPr lang="en-US" sz="3375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N</a:t>
            </a:r>
            <a:r>
              <a:rPr lang="en-US" altLang="zh-CN" sz="3375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ick’s Explorer</a:t>
            </a:r>
            <a:endParaRPr lang="en-US" sz="3375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algn="r"/>
            <a:r>
              <a:rPr lang="en-US" altLang="zh-CN" sz="6000" b="1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Introduction</a:t>
            </a:r>
            <a:endParaRPr lang="zh-CN" altLang="en-US" sz="6000" b="1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236BF1E-FAF2-44E0-98AB-194531B4E868}"/>
              </a:ext>
            </a:extLst>
          </p:cNvPr>
          <p:cNvSpPr/>
          <p:nvPr/>
        </p:nvSpPr>
        <p:spPr>
          <a:xfrm>
            <a:off x="2421166" y="2763031"/>
            <a:ext cx="361171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3200" b="1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1.1  Background</a:t>
            </a:r>
            <a:endParaRPr lang="zh-CN" altLang="en-US" sz="3200" b="1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517E443-AEC2-4186-A3F2-8DDDD61CD6F8}"/>
              </a:ext>
            </a:extLst>
          </p:cNvPr>
          <p:cNvSpPr/>
          <p:nvPr/>
        </p:nvSpPr>
        <p:spPr>
          <a:xfrm>
            <a:off x="205313" y="4477462"/>
            <a:ext cx="496855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3200" b="1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1.2  Features</a:t>
            </a:r>
            <a:endParaRPr lang="zh-CN" altLang="en-US" sz="3200" b="1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D1C3528-651D-4476-8BAD-32F0547B6FB4}"/>
              </a:ext>
            </a:extLst>
          </p:cNvPr>
          <p:cNvSpPr/>
          <p:nvPr/>
        </p:nvSpPr>
        <p:spPr>
          <a:xfrm>
            <a:off x="2002042" y="6199902"/>
            <a:ext cx="541513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3200" b="1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1.3  System Architecture</a:t>
            </a:r>
            <a:endParaRPr lang="zh-CN" altLang="en-US" sz="3200" b="1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15" name="图形 14" descr="灯泡">
            <a:extLst>
              <a:ext uri="{FF2B5EF4-FFF2-40B4-BE49-F238E27FC236}">
                <a16:creationId xmlns:a16="http://schemas.microsoft.com/office/drawing/2014/main" id="{27337A3D-51D8-4FEE-9AD2-C50334FB9C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85429" y="4312649"/>
            <a:ext cx="914400" cy="914400"/>
          </a:xfrm>
          <a:prstGeom prst="rect">
            <a:avLst/>
          </a:prstGeom>
        </p:spPr>
      </p:pic>
      <p:pic>
        <p:nvPicPr>
          <p:cNvPr id="17" name="图形 16" descr="文档">
            <a:extLst>
              <a:ext uri="{FF2B5EF4-FFF2-40B4-BE49-F238E27FC236}">
                <a16:creationId xmlns:a16="http://schemas.microsoft.com/office/drawing/2014/main" id="{3D47DA0C-7696-4E0E-A691-3E061E65D9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32831" y="2504421"/>
            <a:ext cx="914400" cy="914400"/>
          </a:xfrm>
          <a:prstGeom prst="rect">
            <a:avLst/>
          </a:prstGeom>
        </p:spPr>
      </p:pic>
      <p:pic>
        <p:nvPicPr>
          <p:cNvPr id="23" name="图形 22" descr="网络图">
            <a:extLst>
              <a:ext uri="{FF2B5EF4-FFF2-40B4-BE49-F238E27FC236}">
                <a16:creationId xmlns:a16="http://schemas.microsoft.com/office/drawing/2014/main" id="{A559F8A0-CE53-44DF-B63B-CE5591F281F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0800000">
            <a:off x="1485429" y="6051675"/>
            <a:ext cx="914400" cy="914400"/>
          </a:xfrm>
          <a:prstGeom prst="rect">
            <a:avLst/>
          </a:prstGeom>
        </p:spPr>
      </p:pic>
      <p:sp>
        <p:nvSpPr>
          <p:cNvPr id="14" name="直接连接符 11">
            <a:extLst>
              <a:ext uri="{FF2B5EF4-FFF2-40B4-BE49-F238E27FC236}">
                <a16:creationId xmlns:a16="http://schemas.microsoft.com/office/drawing/2014/main" id="{C08D9061-3F36-42ED-B433-617D6B3F225E}"/>
              </a:ext>
            </a:extLst>
          </p:cNvPr>
          <p:cNvSpPr>
            <a:spLocks noChangeShapeType="1"/>
          </p:cNvSpPr>
          <p:nvPr/>
        </p:nvSpPr>
        <p:spPr bwMode="auto">
          <a:xfrm>
            <a:off x="1532831" y="2275768"/>
            <a:ext cx="11449272" cy="0"/>
          </a:xfrm>
          <a:prstGeom prst="line">
            <a:avLst/>
          </a:prstGeom>
          <a:noFill/>
          <a:ln w="6350" cap="flat" cmpd="sng">
            <a:solidFill>
              <a:schemeClr val="tx2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2002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58713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>
            <a:extLst>
              <a:ext uri="{FF2B5EF4-FFF2-40B4-BE49-F238E27FC236}">
                <a16:creationId xmlns:a16="http://schemas.microsoft.com/office/drawing/2014/main" id="{75D69449-252E-459A-AB89-2B49D1B0692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40" t="4948"/>
          <a:stretch/>
        </p:blipFill>
        <p:spPr>
          <a:xfrm>
            <a:off x="-13732865" y="1096045"/>
            <a:ext cx="12974870" cy="613660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B1BCC74E-BDBE-40A4-90B4-8650EA5243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131465" y="375966"/>
            <a:ext cx="19717307" cy="7383844"/>
          </a:xfrm>
          <a:prstGeom prst="rect">
            <a:avLst/>
          </a:prstGeom>
        </p:spPr>
      </p:pic>
      <p:sp>
        <p:nvSpPr>
          <p:cNvPr id="25" name="矩形 24"/>
          <p:cNvSpPr/>
          <p:nvPr/>
        </p:nvSpPr>
        <p:spPr>
          <a:xfrm>
            <a:off x="354" y="228285"/>
            <a:ext cx="225016" cy="5866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4" tIns="48217" rIns="96434" bIns="48217" rtlCol="0" anchor="ctr"/>
          <a:lstStyle/>
          <a:p>
            <a:pPr algn="ctr" defTabSz="964278"/>
            <a:endParaRPr lang="zh-CN" altLang="en-US" sz="1969">
              <a:solidFill>
                <a:srgbClr val="E7E6E6">
                  <a:lumMod val="50000"/>
                </a:srgbClr>
              </a:solidFill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392023" y="266575"/>
            <a:ext cx="2224968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64278"/>
            <a:r>
              <a:rPr lang="en-US" altLang="zh-CN" sz="2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03  Application</a:t>
            </a:r>
            <a:endParaRPr lang="zh-CN" altLang="en-US" sz="2400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392023" y="635907"/>
            <a:ext cx="1317668" cy="3385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64278"/>
            <a:r>
              <a:rPr lang="en-US" altLang="zh-CN" sz="11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3.2  Reconnaissance</a:t>
            </a:r>
          </a:p>
          <a:p>
            <a:pPr defTabSz="964278"/>
            <a:endParaRPr lang="zh-CN" altLang="en-US" sz="11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+mn-lt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4E9EA957-76B0-4D1F-BD9D-85368DD1727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7" t="29245" r="1281"/>
          <a:stretch/>
        </p:blipFill>
        <p:spPr>
          <a:xfrm>
            <a:off x="13990215" y="1096045"/>
            <a:ext cx="12961440" cy="6192688"/>
          </a:xfrm>
          <a:prstGeom prst="rect">
            <a:avLst/>
          </a:prstGeom>
        </p:spPr>
      </p:pic>
      <p:sp>
        <p:nvSpPr>
          <p:cNvPr id="22" name="直接连接符 11">
            <a:extLst>
              <a:ext uri="{FF2B5EF4-FFF2-40B4-BE49-F238E27FC236}">
                <a16:creationId xmlns:a16="http://schemas.microsoft.com/office/drawing/2014/main" id="{55E197B1-84B7-4485-BD09-D5A228A0050F}"/>
              </a:ext>
            </a:extLst>
          </p:cNvPr>
          <p:cNvSpPr>
            <a:spLocks noChangeShapeType="1"/>
          </p:cNvSpPr>
          <p:nvPr/>
        </p:nvSpPr>
        <p:spPr bwMode="auto">
          <a:xfrm>
            <a:off x="-771425" y="1096045"/>
            <a:ext cx="16561840" cy="0"/>
          </a:xfrm>
          <a:prstGeom prst="line">
            <a:avLst/>
          </a:prstGeom>
          <a:noFill/>
          <a:ln w="6350" cap="flat" cmpd="sng">
            <a:solidFill>
              <a:schemeClr val="tx2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2002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8B41CAD7-5FDA-4C8E-830F-4D0BB8A7B309}"/>
              </a:ext>
            </a:extLst>
          </p:cNvPr>
          <p:cNvSpPr/>
          <p:nvPr/>
        </p:nvSpPr>
        <p:spPr>
          <a:xfrm>
            <a:off x="-7233" y="6280621"/>
            <a:ext cx="3324179" cy="95202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箭头: 右 28">
            <a:extLst>
              <a:ext uri="{FF2B5EF4-FFF2-40B4-BE49-F238E27FC236}">
                <a16:creationId xmlns:a16="http://schemas.microsoft.com/office/drawing/2014/main" id="{8AE1D320-27FB-413B-ACA2-44999723A8AF}"/>
              </a:ext>
            </a:extLst>
          </p:cNvPr>
          <p:cNvSpPr/>
          <p:nvPr/>
        </p:nvSpPr>
        <p:spPr>
          <a:xfrm>
            <a:off x="139254" y="6640661"/>
            <a:ext cx="288032" cy="207845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2C03F325-BE2B-4B3F-97BA-0B49B3495EF7}"/>
              </a:ext>
            </a:extLst>
          </p:cNvPr>
          <p:cNvSpPr/>
          <p:nvPr/>
        </p:nvSpPr>
        <p:spPr>
          <a:xfrm>
            <a:off x="-3291705" y="6280621"/>
            <a:ext cx="613199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20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3.1  Security Patrol</a:t>
            </a:r>
            <a:endParaRPr lang="zh-CN" altLang="en-US" sz="2000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87CA9801-70EE-4EE1-948B-8C208DC50E29}"/>
              </a:ext>
            </a:extLst>
          </p:cNvPr>
          <p:cNvSpPr/>
          <p:nvPr/>
        </p:nvSpPr>
        <p:spPr>
          <a:xfrm>
            <a:off x="-1534839" y="6568653"/>
            <a:ext cx="459115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20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3.2  Reconnaissance</a:t>
            </a:r>
            <a:endParaRPr lang="zh-CN" altLang="en-US" sz="2000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5065CB7F-FACC-416C-844D-E9BEDC41A627}"/>
              </a:ext>
            </a:extLst>
          </p:cNvPr>
          <p:cNvSpPr/>
          <p:nvPr/>
        </p:nvSpPr>
        <p:spPr>
          <a:xfrm>
            <a:off x="-1624204" y="6856685"/>
            <a:ext cx="500381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20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3.3  Search and Rescue</a:t>
            </a:r>
            <a:endParaRPr lang="zh-CN" altLang="en-US" sz="2000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17019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D00DC95D-CB39-429E-9F1F-6FCC7B348B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0285593" y="426774"/>
            <a:ext cx="19717307" cy="733303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14B4CD8A-1402-4BBC-9DA0-6A7BCE00DE0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9245" r="1281"/>
          <a:stretch/>
        </p:blipFill>
        <p:spPr>
          <a:xfrm>
            <a:off x="-123353" y="1096045"/>
            <a:ext cx="12982103" cy="6192688"/>
          </a:xfrm>
          <a:prstGeom prst="rect">
            <a:avLst/>
          </a:prstGeom>
        </p:spPr>
      </p:pic>
      <p:sp>
        <p:nvSpPr>
          <p:cNvPr id="25" name="矩形 24"/>
          <p:cNvSpPr/>
          <p:nvPr/>
        </p:nvSpPr>
        <p:spPr>
          <a:xfrm>
            <a:off x="354" y="228285"/>
            <a:ext cx="225016" cy="5866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4" tIns="48217" rIns="96434" bIns="48217" rtlCol="0" anchor="ctr"/>
          <a:lstStyle/>
          <a:p>
            <a:pPr algn="ctr" defTabSz="964278"/>
            <a:endParaRPr lang="zh-CN" altLang="en-US" sz="1969">
              <a:solidFill>
                <a:srgbClr val="E7E6E6">
                  <a:lumMod val="50000"/>
                </a:srgbClr>
              </a:solidFill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392023" y="266575"/>
            <a:ext cx="2224968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64278"/>
            <a:r>
              <a:rPr lang="en-US" altLang="zh-CN" sz="2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03  Application</a:t>
            </a:r>
            <a:endParaRPr lang="zh-CN" altLang="en-US" sz="2400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392023" y="635907"/>
            <a:ext cx="1511632" cy="3385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64278"/>
            <a:r>
              <a:rPr lang="en-US" altLang="zh-CN" sz="11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3.3  Search and Rescue</a:t>
            </a:r>
          </a:p>
          <a:p>
            <a:pPr defTabSz="964278"/>
            <a:endParaRPr lang="zh-CN" altLang="en-US" sz="11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+mn-lt"/>
            </a:endParaRPr>
          </a:p>
        </p:txBody>
      </p:sp>
      <p:sp>
        <p:nvSpPr>
          <p:cNvPr id="20" name="直接连接符 11">
            <a:extLst>
              <a:ext uri="{FF2B5EF4-FFF2-40B4-BE49-F238E27FC236}">
                <a16:creationId xmlns:a16="http://schemas.microsoft.com/office/drawing/2014/main" id="{B2118288-C5F8-49C4-AC22-B41814C3EEA3}"/>
              </a:ext>
            </a:extLst>
          </p:cNvPr>
          <p:cNvSpPr>
            <a:spLocks noChangeShapeType="1"/>
          </p:cNvSpPr>
          <p:nvPr/>
        </p:nvSpPr>
        <p:spPr bwMode="auto">
          <a:xfrm>
            <a:off x="-771425" y="1096045"/>
            <a:ext cx="16561840" cy="0"/>
          </a:xfrm>
          <a:prstGeom prst="line">
            <a:avLst/>
          </a:prstGeom>
          <a:noFill/>
          <a:ln w="6350" cap="flat" cmpd="sng">
            <a:solidFill>
              <a:schemeClr val="tx2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2002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D492A966-2604-48D8-A065-041AC72DC3C8}"/>
              </a:ext>
            </a:extLst>
          </p:cNvPr>
          <p:cNvSpPr/>
          <p:nvPr/>
        </p:nvSpPr>
        <p:spPr>
          <a:xfrm>
            <a:off x="-7233" y="6280621"/>
            <a:ext cx="3324179" cy="95202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箭头: 右 21">
            <a:extLst>
              <a:ext uri="{FF2B5EF4-FFF2-40B4-BE49-F238E27FC236}">
                <a16:creationId xmlns:a16="http://schemas.microsoft.com/office/drawing/2014/main" id="{6C59A51B-0D29-4232-9885-660C84920A4D}"/>
              </a:ext>
            </a:extLst>
          </p:cNvPr>
          <p:cNvSpPr/>
          <p:nvPr/>
        </p:nvSpPr>
        <p:spPr>
          <a:xfrm>
            <a:off x="112862" y="6957100"/>
            <a:ext cx="288032" cy="207845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2FB609F2-B2E2-4DD1-8AAB-2B0CF4A93F20}"/>
              </a:ext>
            </a:extLst>
          </p:cNvPr>
          <p:cNvSpPr/>
          <p:nvPr/>
        </p:nvSpPr>
        <p:spPr>
          <a:xfrm>
            <a:off x="-3291705" y="6280621"/>
            <a:ext cx="613199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20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3.1  Security Patrol</a:t>
            </a:r>
            <a:endParaRPr lang="zh-CN" altLang="en-US" sz="2000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6FFE3EE9-19F0-4F9A-B404-F4FD9C148F89}"/>
              </a:ext>
            </a:extLst>
          </p:cNvPr>
          <p:cNvSpPr/>
          <p:nvPr/>
        </p:nvSpPr>
        <p:spPr>
          <a:xfrm>
            <a:off x="-1534839" y="6568653"/>
            <a:ext cx="459115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20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3.2  Reconnaissance</a:t>
            </a:r>
            <a:endParaRPr lang="zh-CN" altLang="en-US" sz="2000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A5ACD4C6-05FF-4B6C-870B-DD0FB5B1C72D}"/>
              </a:ext>
            </a:extLst>
          </p:cNvPr>
          <p:cNvSpPr/>
          <p:nvPr/>
        </p:nvSpPr>
        <p:spPr>
          <a:xfrm>
            <a:off x="-1624204" y="6856685"/>
            <a:ext cx="500381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20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3.3  Search and Rescue</a:t>
            </a:r>
            <a:endParaRPr lang="zh-CN" altLang="en-US" sz="2000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42884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/>
          <p:cNvSpPr/>
          <p:nvPr/>
        </p:nvSpPr>
        <p:spPr>
          <a:xfrm>
            <a:off x="354" y="228285"/>
            <a:ext cx="225016" cy="5866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4" tIns="48217" rIns="96434" bIns="48217" rtlCol="0" anchor="ctr"/>
          <a:lstStyle/>
          <a:p>
            <a:pPr algn="ctr" defTabSz="964278"/>
            <a:endParaRPr lang="zh-CN" altLang="en-US" sz="1969">
              <a:solidFill>
                <a:srgbClr val="E7E6E6">
                  <a:lumMod val="50000"/>
                </a:srgbClr>
              </a:solidFill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392023" y="266575"/>
            <a:ext cx="2224968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64278"/>
            <a:r>
              <a:rPr lang="en-US" altLang="zh-CN" sz="2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03  Application</a:t>
            </a:r>
            <a:endParaRPr lang="zh-CN" altLang="en-US" sz="2400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392023" y="635907"/>
            <a:ext cx="564257" cy="3385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64278"/>
            <a:r>
              <a:rPr lang="en-US" altLang="zh-CN" sz="11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Contents</a:t>
            </a:r>
          </a:p>
          <a:p>
            <a:pPr defTabSz="964278"/>
            <a:endParaRPr lang="zh-CN" altLang="en-US" sz="11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+mn-lt"/>
            </a:endParaRPr>
          </a:p>
        </p:txBody>
      </p:sp>
      <p:sp>
        <p:nvSpPr>
          <p:cNvPr id="6" name="Text Box 3">
            <a:extLst>
              <a:ext uri="{FF2B5EF4-FFF2-40B4-BE49-F238E27FC236}">
                <a16:creationId xmlns:a16="http://schemas.microsoft.com/office/drawing/2014/main" id="{383444CA-1097-43F6-A944-32BBABF1F2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95017" y="814933"/>
            <a:ext cx="4371710" cy="15350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algn="r"/>
            <a:r>
              <a:rPr lang="en-US" sz="3375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N</a:t>
            </a:r>
            <a:r>
              <a:rPr lang="en-US" altLang="zh-CN" sz="3375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ick’s Explorer</a:t>
            </a:r>
            <a:endParaRPr lang="en-US" sz="3375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algn="r"/>
            <a:r>
              <a:rPr lang="en-US" altLang="zh-CN" sz="6000" b="1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Application</a:t>
            </a:r>
            <a:endParaRPr lang="zh-CN" altLang="en-US" sz="6000" b="1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236BF1E-FAF2-44E0-98AB-194531B4E868}"/>
              </a:ext>
            </a:extLst>
          </p:cNvPr>
          <p:cNvSpPr/>
          <p:nvPr/>
        </p:nvSpPr>
        <p:spPr>
          <a:xfrm>
            <a:off x="-411385" y="3064180"/>
            <a:ext cx="663605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3200" b="1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3.1  Security Patrol</a:t>
            </a:r>
            <a:endParaRPr lang="zh-CN" altLang="en-US" sz="3200" b="1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517E443-AEC2-4186-A3F2-8DDDD61CD6F8}"/>
              </a:ext>
            </a:extLst>
          </p:cNvPr>
          <p:cNvSpPr/>
          <p:nvPr/>
        </p:nvSpPr>
        <p:spPr>
          <a:xfrm>
            <a:off x="1604839" y="4471710"/>
            <a:ext cx="496855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3200" b="1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3.2  Reconnaissance</a:t>
            </a:r>
            <a:endParaRPr lang="zh-CN" altLang="en-US" sz="3200" b="1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D1C3528-651D-4476-8BAD-32F0547B6FB4}"/>
              </a:ext>
            </a:extLst>
          </p:cNvPr>
          <p:cNvSpPr/>
          <p:nvPr/>
        </p:nvSpPr>
        <p:spPr>
          <a:xfrm>
            <a:off x="1748855" y="5784840"/>
            <a:ext cx="541513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3200" b="1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3.3  Search and Rescue</a:t>
            </a:r>
            <a:endParaRPr lang="zh-CN" altLang="en-US" sz="3200" b="1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833A55E6-FB17-4A0F-AABF-D7AB5DBC6B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7234" r="1281"/>
          <a:stretch/>
        </p:blipFill>
        <p:spPr>
          <a:xfrm>
            <a:off x="-13033448" y="920021"/>
            <a:ext cx="12982103" cy="6368712"/>
          </a:xfrm>
          <a:prstGeom prst="rect">
            <a:avLst/>
          </a:prstGeom>
        </p:spPr>
      </p:pic>
      <p:sp>
        <p:nvSpPr>
          <p:cNvPr id="11" name="直接连接符 10">
            <a:extLst>
              <a:ext uri="{FF2B5EF4-FFF2-40B4-BE49-F238E27FC236}">
                <a16:creationId xmlns:a16="http://schemas.microsoft.com/office/drawing/2014/main" id="{117E2508-71D4-4E19-9324-2A91EB160F6D}"/>
              </a:ext>
            </a:extLst>
          </p:cNvPr>
          <p:cNvSpPr>
            <a:spLocks noChangeShapeType="1"/>
          </p:cNvSpPr>
          <p:nvPr/>
        </p:nvSpPr>
        <p:spPr bwMode="auto">
          <a:xfrm>
            <a:off x="1532831" y="2275768"/>
            <a:ext cx="11449272" cy="0"/>
          </a:xfrm>
          <a:prstGeom prst="line">
            <a:avLst/>
          </a:prstGeom>
          <a:noFill/>
          <a:ln w="6350" cap="flat" cmpd="sng">
            <a:solidFill>
              <a:schemeClr val="tx2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2002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01057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>
            <a:extLst>
              <a:ext uri="{FF2B5EF4-FFF2-40B4-BE49-F238E27FC236}">
                <a16:creationId xmlns:a16="http://schemas.microsoft.com/office/drawing/2014/main" id="{777D879A-EA20-4F5B-B8BD-0581F53E9402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5494" y="0"/>
            <a:ext cx="10370298" cy="7645019"/>
          </a:xfrm>
          <a:prstGeom prst="rect">
            <a:avLst/>
          </a:prstGeom>
        </p:spPr>
      </p:pic>
      <p:sp>
        <p:nvSpPr>
          <p:cNvPr id="19" name="MH_Others_2"/>
          <p:cNvSpPr txBox="1"/>
          <p:nvPr>
            <p:custDataLst>
              <p:tags r:id="rId1"/>
            </p:custDataLst>
          </p:nvPr>
        </p:nvSpPr>
        <p:spPr>
          <a:xfrm>
            <a:off x="596727" y="663997"/>
            <a:ext cx="3299296" cy="67710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>
              <a:defRPr/>
            </a:pPr>
            <a:r>
              <a:rPr lang="en-US" altLang="zh-CN" sz="4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CONTENTS</a:t>
            </a:r>
            <a:endParaRPr lang="zh-CN" altLang="en-US" sz="4400" b="1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0" name="MH_Number_1"/>
          <p:cNvSpPr/>
          <p:nvPr>
            <p:custDataLst>
              <p:tags r:id="rId2"/>
            </p:custDataLst>
          </p:nvPr>
        </p:nvSpPr>
        <p:spPr>
          <a:xfrm>
            <a:off x="1964879" y="1816125"/>
            <a:ext cx="379667" cy="379667"/>
          </a:xfrm>
          <a:prstGeom prst="ellipse">
            <a:avLst/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zh-CN" sz="2109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1</a:t>
            </a:r>
            <a:endParaRPr lang="zh-CN" altLang="en-US" sz="2109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21" name="MH_Entry_1"/>
          <p:cNvSpPr/>
          <p:nvPr>
            <p:custDataLst>
              <p:tags r:id="rId3"/>
            </p:custDataLst>
          </p:nvPr>
        </p:nvSpPr>
        <p:spPr>
          <a:xfrm>
            <a:off x="2603612" y="1760300"/>
            <a:ext cx="3331046" cy="456343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0 w 2520280"/>
              <a:gd name="connsiteY7" fmla="*/ 0 h 1872208"/>
              <a:gd name="connsiteX0" fmla="*/ 0 w 2520280"/>
              <a:gd name="connsiteY0" fmla="*/ 1872208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0 h 1872208"/>
              <a:gd name="connsiteX5" fmla="*/ 2520280 w 2520280"/>
              <a:gd name="connsiteY5" fmla="*/ 0 h 1872208"/>
              <a:gd name="connsiteX6" fmla="*/ 0 w 2520280"/>
              <a:gd name="connsiteY6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2520280 w 2520280"/>
              <a:gd name="connsiteY4" fmla="*/ 0 h 1872208"/>
              <a:gd name="connsiteX5" fmla="*/ 0 w 2520280"/>
              <a:gd name="connsiteY5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34255 w 2520280"/>
              <a:gd name="connsiteY4" fmla="*/ 0 h 1872208"/>
              <a:gd name="connsiteX5" fmla="*/ 0 w 2520280"/>
              <a:gd name="connsiteY5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917 w 2520280"/>
              <a:gd name="connsiteY4" fmla="*/ 6036 h 1872208"/>
              <a:gd name="connsiteX5" fmla="*/ 0 w 2520280"/>
              <a:gd name="connsiteY5" fmla="*/ 0 h 1872208"/>
              <a:gd name="connsiteX0" fmla="*/ 0 w 2520280"/>
              <a:gd name="connsiteY0" fmla="*/ 1890314 h 1890314"/>
              <a:gd name="connsiteX1" fmla="*/ 2520280 w 2520280"/>
              <a:gd name="connsiteY1" fmla="*/ 1890314 h 1890314"/>
              <a:gd name="connsiteX2" fmla="*/ 0 w 2520280"/>
              <a:gd name="connsiteY2" fmla="*/ 1890314 h 1890314"/>
              <a:gd name="connsiteX3" fmla="*/ 0 w 2520280"/>
              <a:gd name="connsiteY3" fmla="*/ 18106 h 1890314"/>
              <a:gd name="connsiteX4" fmla="*/ 53304 w 2520280"/>
              <a:gd name="connsiteY4" fmla="*/ 0 h 1890314"/>
              <a:gd name="connsiteX5" fmla="*/ 0 w 2520280"/>
              <a:gd name="connsiteY5" fmla="*/ 18106 h 1890314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916 w 2520280"/>
              <a:gd name="connsiteY4" fmla="*/ 0 h 1872208"/>
              <a:gd name="connsiteX5" fmla="*/ 0 w 2520280"/>
              <a:gd name="connsiteY5" fmla="*/ 0 h 1872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53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Introduction</a:t>
            </a:r>
            <a:endParaRPr lang="zh-CN" altLang="en-US" sz="253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2" name="MH_Number_2"/>
          <p:cNvSpPr/>
          <p:nvPr>
            <p:custDataLst>
              <p:tags r:id="rId4"/>
            </p:custDataLst>
          </p:nvPr>
        </p:nvSpPr>
        <p:spPr>
          <a:xfrm>
            <a:off x="1964879" y="2685641"/>
            <a:ext cx="379667" cy="379667"/>
          </a:xfrm>
          <a:prstGeom prst="ellipse">
            <a:avLst/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zh-CN" sz="2109" b="1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2</a:t>
            </a:r>
            <a:endParaRPr lang="zh-CN" altLang="en-US" sz="2109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23" name="MH_Entry_2"/>
          <p:cNvSpPr/>
          <p:nvPr>
            <p:custDataLst>
              <p:tags r:id="rId5"/>
            </p:custDataLst>
          </p:nvPr>
        </p:nvSpPr>
        <p:spPr>
          <a:xfrm>
            <a:off x="2571015" y="2635838"/>
            <a:ext cx="3525386" cy="456343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0 w 2520280"/>
              <a:gd name="connsiteY7" fmla="*/ 0 h 1872208"/>
              <a:gd name="connsiteX0" fmla="*/ 0 w 2520280"/>
              <a:gd name="connsiteY0" fmla="*/ 1872208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0 h 1872208"/>
              <a:gd name="connsiteX5" fmla="*/ 2520280 w 2520280"/>
              <a:gd name="connsiteY5" fmla="*/ 0 h 1872208"/>
              <a:gd name="connsiteX6" fmla="*/ 0 w 2520280"/>
              <a:gd name="connsiteY6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2520280 w 2520280"/>
              <a:gd name="connsiteY4" fmla="*/ 0 h 1872208"/>
              <a:gd name="connsiteX5" fmla="*/ 0 w 2520280"/>
              <a:gd name="connsiteY5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34255 w 2520280"/>
              <a:gd name="connsiteY4" fmla="*/ 0 h 1872208"/>
              <a:gd name="connsiteX5" fmla="*/ 0 w 2520280"/>
              <a:gd name="connsiteY5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917 w 2520280"/>
              <a:gd name="connsiteY4" fmla="*/ 6036 h 1872208"/>
              <a:gd name="connsiteX5" fmla="*/ 0 w 2520280"/>
              <a:gd name="connsiteY5" fmla="*/ 0 h 1872208"/>
              <a:gd name="connsiteX0" fmla="*/ 0 w 2520280"/>
              <a:gd name="connsiteY0" fmla="*/ 1890314 h 1890314"/>
              <a:gd name="connsiteX1" fmla="*/ 2520280 w 2520280"/>
              <a:gd name="connsiteY1" fmla="*/ 1890314 h 1890314"/>
              <a:gd name="connsiteX2" fmla="*/ 0 w 2520280"/>
              <a:gd name="connsiteY2" fmla="*/ 1890314 h 1890314"/>
              <a:gd name="connsiteX3" fmla="*/ 0 w 2520280"/>
              <a:gd name="connsiteY3" fmla="*/ 18106 h 1890314"/>
              <a:gd name="connsiteX4" fmla="*/ 53304 w 2520280"/>
              <a:gd name="connsiteY4" fmla="*/ 0 h 1890314"/>
              <a:gd name="connsiteX5" fmla="*/ 0 w 2520280"/>
              <a:gd name="connsiteY5" fmla="*/ 18106 h 1890314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916 w 2520280"/>
              <a:gd name="connsiteY4" fmla="*/ 0 h 1872208"/>
              <a:gd name="connsiteX5" fmla="*/ 0 w 2520280"/>
              <a:gd name="connsiteY5" fmla="*/ 0 h 1872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sz="253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Technical Details</a:t>
            </a:r>
            <a:endParaRPr lang="zh-CN" altLang="en-US" sz="253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4" name="MH_Number_3"/>
          <p:cNvSpPr/>
          <p:nvPr>
            <p:custDataLst>
              <p:tags r:id="rId6"/>
            </p:custDataLst>
          </p:nvPr>
        </p:nvSpPr>
        <p:spPr>
          <a:xfrm>
            <a:off x="1964879" y="3555157"/>
            <a:ext cx="379667" cy="379667"/>
          </a:xfrm>
          <a:prstGeom prst="ellipse">
            <a:avLst/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zh-CN" sz="2109" b="1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3</a:t>
            </a:r>
            <a:endParaRPr lang="zh-CN" altLang="en-US" sz="2109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25" name="MH_Entry_3"/>
          <p:cNvSpPr/>
          <p:nvPr>
            <p:custDataLst>
              <p:tags r:id="rId7"/>
            </p:custDataLst>
          </p:nvPr>
        </p:nvSpPr>
        <p:spPr>
          <a:xfrm>
            <a:off x="2603612" y="3538883"/>
            <a:ext cx="3525386" cy="456343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0 w 2520280"/>
              <a:gd name="connsiteY7" fmla="*/ 0 h 1872208"/>
              <a:gd name="connsiteX0" fmla="*/ 0 w 2520280"/>
              <a:gd name="connsiteY0" fmla="*/ 1872208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0 h 1872208"/>
              <a:gd name="connsiteX5" fmla="*/ 2520280 w 2520280"/>
              <a:gd name="connsiteY5" fmla="*/ 0 h 1872208"/>
              <a:gd name="connsiteX6" fmla="*/ 0 w 2520280"/>
              <a:gd name="connsiteY6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2520280 w 2520280"/>
              <a:gd name="connsiteY4" fmla="*/ 0 h 1872208"/>
              <a:gd name="connsiteX5" fmla="*/ 0 w 2520280"/>
              <a:gd name="connsiteY5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34255 w 2520280"/>
              <a:gd name="connsiteY4" fmla="*/ 0 h 1872208"/>
              <a:gd name="connsiteX5" fmla="*/ 0 w 2520280"/>
              <a:gd name="connsiteY5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917 w 2520280"/>
              <a:gd name="connsiteY4" fmla="*/ 6036 h 1872208"/>
              <a:gd name="connsiteX5" fmla="*/ 0 w 2520280"/>
              <a:gd name="connsiteY5" fmla="*/ 0 h 1872208"/>
              <a:gd name="connsiteX0" fmla="*/ 0 w 2520280"/>
              <a:gd name="connsiteY0" fmla="*/ 1890314 h 1890314"/>
              <a:gd name="connsiteX1" fmla="*/ 2520280 w 2520280"/>
              <a:gd name="connsiteY1" fmla="*/ 1890314 h 1890314"/>
              <a:gd name="connsiteX2" fmla="*/ 0 w 2520280"/>
              <a:gd name="connsiteY2" fmla="*/ 1890314 h 1890314"/>
              <a:gd name="connsiteX3" fmla="*/ 0 w 2520280"/>
              <a:gd name="connsiteY3" fmla="*/ 18106 h 1890314"/>
              <a:gd name="connsiteX4" fmla="*/ 53304 w 2520280"/>
              <a:gd name="connsiteY4" fmla="*/ 0 h 1890314"/>
              <a:gd name="connsiteX5" fmla="*/ 0 w 2520280"/>
              <a:gd name="connsiteY5" fmla="*/ 18106 h 1890314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916 w 2520280"/>
              <a:gd name="connsiteY4" fmla="*/ 0 h 1872208"/>
              <a:gd name="connsiteX5" fmla="*/ 0 w 2520280"/>
              <a:gd name="connsiteY5" fmla="*/ 0 h 1872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sz="253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Application</a:t>
            </a:r>
            <a:endParaRPr lang="zh-CN" altLang="en-US" sz="253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6" name="MH_Number_4"/>
          <p:cNvSpPr/>
          <p:nvPr>
            <p:custDataLst>
              <p:tags r:id="rId8"/>
            </p:custDataLst>
          </p:nvPr>
        </p:nvSpPr>
        <p:spPr>
          <a:xfrm>
            <a:off x="1964879" y="4424673"/>
            <a:ext cx="379667" cy="379667"/>
          </a:xfrm>
          <a:prstGeom prst="ellipse">
            <a:avLst/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zh-CN" sz="2109" b="1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4</a:t>
            </a:r>
            <a:endParaRPr lang="zh-CN" altLang="en-US" sz="2109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27" name="MH_Entry_4"/>
          <p:cNvSpPr/>
          <p:nvPr>
            <p:custDataLst>
              <p:tags r:id="rId9"/>
            </p:custDataLst>
          </p:nvPr>
        </p:nvSpPr>
        <p:spPr>
          <a:xfrm>
            <a:off x="2603612" y="4443723"/>
            <a:ext cx="3525386" cy="456343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0 w 2520280"/>
              <a:gd name="connsiteY7" fmla="*/ 0 h 1872208"/>
              <a:gd name="connsiteX0" fmla="*/ 0 w 2520280"/>
              <a:gd name="connsiteY0" fmla="*/ 1872208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0 h 1872208"/>
              <a:gd name="connsiteX5" fmla="*/ 2520280 w 2520280"/>
              <a:gd name="connsiteY5" fmla="*/ 0 h 1872208"/>
              <a:gd name="connsiteX6" fmla="*/ 0 w 2520280"/>
              <a:gd name="connsiteY6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2520280 w 2520280"/>
              <a:gd name="connsiteY4" fmla="*/ 0 h 1872208"/>
              <a:gd name="connsiteX5" fmla="*/ 0 w 2520280"/>
              <a:gd name="connsiteY5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34255 w 2520280"/>
              <a:gd name="connsiteY4" fmla="*/ 0 h 1872208"/>
              <a:gd name="connsiteX5" fmla="*/ 0 w 2520280"/>
              <a:gd name="connsiteY5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917 w 2520280"/>
              <a:gd name="connsiteY4" fmla="*/ 6036 h 1872208"/>
              <a:gd name="connsiteX5" fmla="*/ 0 w 2520280"/>
              <a:gd name="connsiteY5" fmla="*/ 0 h 1872208"/>
              <a:gd name="connsiteX0" fmla="*/ 0 w 2520280"/>
              <a:gd name="connsiteY0" fmla="*/ 1890314 h 1890314"/>
              <a:gd name="connsiteX1" fmla="*/ 2520280 w 2520280"/>
              <a:gd name="connsiteY1" fmla="*/ 1890314 h 1890314"/>
              <a:gd name="connsiteX2" fmla="*/ 0 w 2520280"/>
              <a:gd name="connsiteY2" fmla="*/ 1890314 h 1890314"/>
              <a:gd name="connsiteX3" fmla="*/ 0 w 2520280"/>
              <a:gd name="connsiteY3" fmla="*/ 18106 h 1890314"/>
              <a:gd name="connsiteX4" fmla="*/ 53304 w 2520280"/>
              <a:gd name="connsiteY4" fmla="*/ 0 h 1890314"/>
              <a:gd name="connsiteX5" fmla="*/ 0 w 2520280"/>
              <a:gd name="connsiteY5" fmla="*/ 18106 h 1890314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916 w 2520280"/>
              <a:gd name="connsiteY4" fmla="*/ 0 h 1872208"/>
              <a:gd name="connsiteX5" fmla="*/ 0 w 2520280"/>
              <a:gd name="connsiteY5" fmla="*/ 0 h 1872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sz="253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Conclusion</a:t>
            </a:r>
            <a:endParaRPr lang="zh-CN" altLang="en-US" sz="253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6" name="Freeform 6"/>
          <p:cNvSpPr>
            <a:spLocks/>
          </p:cNvSpPr>
          <p:nvPr/>
        </p:nvSpPr>
        <p:spPr bwMode="auto">
          <a:xfrm>
            <a:off x="0" y="4091804"/>
            <a:ext cx="5265494" cy="3140846"/>
          </a:xfrm>
          <a:custGeom>
            <a:avLst/>
            <a:gdLst>
              <a:gd name="T0" fmla="*/ 0 w 2348"/>
              <a:gd name="T1" fmla="*/ 0 h 1407"/>
              <a:gd name="T2" fmla="*/ 2348 w 2348"/>
              <a:gd name="T3" fmla="*/ 1407 h 1407"/>
              <a:gd name="T4" fmla="*/ 0 w 2348"/>
              <a:gd name="T5" fmla="*/ 1407 h 1407"/>
              <a:gd name="T6" fmla="*/ 0 w 2348"/>
              <a:gd name="T7" fmla="*/ 0 h 14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348" h="1407">
                <a:moveTo>
                  <a:pt x="0" y="0"/>
                </a:moveTo>
                <a:lnTo>
                  <a:pt x="2348" y="1407"/>
                </a:lnTo>
                <a:lnTo>
                  <a:pt x="0" y="140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8580" tIns="64290" rIns="128580" bIns="6429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" name="Freeform 7"/>
          <p:cNvSpPr>
            <a:spLocks/>
          </p:cNvSpPr>
          <p:nvPr/>
        </p:nvSpPr>
        <p:spPr bwMode="auto">
          <a:xfrm>
            <a:off x="2984828" y="4640949"/>
            <a:ext cx="9873922" cy="2591700"/>
          </a:xfrm>
          <a:custGeom>
            <a:avLst/>
            <a:gdLst>
              <a:gd name="T0" fmla="*/ 4403 w 4403"/>
              <a:gd name="T1" fmla="*/ 0 h 1161"/>
              <a:gd name="T2" fmla="*/ 4403 w 4403"/>
              <a:gd name="T3" fmla="*/ 1161 h 1161"/>
              <a:gd name="T4" fmla="*/ 0 w 4403"/>
              <a:gd name="T5" fmla="*/ 1161 h 1161"/>
              <a:gd name="T6" fmla="*/ 4403 w 4403"/>
              <a:gd name="T7" fmla="*/ 0 h 11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403" h="1161">
                <a:moveTo>
                  <a:pt x="4403" y="0"/>
                </a:moveTo>
                <a:lnTo>
                  <a:pt x="4403" y="1161"/>
                </a:lnTo>
                <a:lnTo>
                  <a:pt x="0" y="1161"/>
                </a:lnTo>
                <a:lnTo>
                  <a:pt x="4403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8580" tIns="64290" rIns="128580" bIns="6429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" name="箭头: 右 7">
            <a:extLst>
              <a:ext uri="{FF2B5EF4-FFF2-40B4-BE49-F238E27FC236}">
                <a16:creationId xmlns:a16="http://schemas.microsoft.com/office/drawing/2014/main" id="{2D1B121F-1D63-45F4-A5C8-D2CA2BB08745}"/>
              </a:ext>
            </a:extLst>
          </p:cNvPr>
          <p:cNvSpPr/>
          <p:nvPr/>
        </p:nvSpPr>
        <p:spPr>
          <a:xfrm>
            <a:off x="1316807" y="3520022"/>
            <a:ext cx="458054" cy="4563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09657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>
            <a:extLst>
              <a:ext uri="{FF2B5EF4-FFF2-40B4-BE49-F238E27FC236}">
                <a16:creationId xmlns:a16="http://schemas.microsoft.com/office/drawing/2014/main" id="{777D879A-EA20-4F5B-B8BD-0581F53E9402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5494" y="0"/>
            <a:ext cx="10370298" cy="7645019"/>
          </a:xfrm>
          <a:prstGeom prst="rect">
            <a:avLst/>
          </a:prstGeom>
        </p:spPr>
      </p:pic>
      <p:sp>
        <p:nvSpPr>
          <p:cNvPr id="19" name="MH_Others_2"/>
          <p:cNvSpPr txBox="1"/>
          <p:nvPr>
            <p:custDataLst>
              <p:tags r:id="rId1"/>
            </p:custDataLst>
          </p:nvPr>
        </p:nvSpPr>
        <p:spPr>
          <a:xfrm>
            <a:off x="596727" y="663997"/>
            <a:ext cx="3299296" cy="67710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>
              <a:defRPr/>
            </a:pPr>
            <a:r>
              <a:rPr lang="en-US" altLang="zh-CN" sz="4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CONTENTS</a:t>
            </a:r>
            <a:endParaRPr lang="zh-CN" altLang="en-US" sz="4400" b="1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0" name="MH_Number_1"/>
          <p:cNvSpPr/>
          <p:nvPr>
            <p:custDataLst>
              <p:tags r:id="rId2"/>
            </p:custDataLst>
          </p:nvPr>
        </p:nvSpPr>
        <p:spPr>
          <a:xfrm>
            <a:off x="1964879" y="1816125"/>
            <a:ext cx="379667" cy="379667"/>
          </a:xfrm>
          <a:prstGeom prst="ellipse">
            <a:avLst/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zh-CN" sz="2109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1</a:t>
            </a:r>
            <a:endParaRPr lang="zh-CN" altLang="en-US" sz="2109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21" name="MH_Entry_1"/>
          <p:cNvSpPr/>
          <p:nvPr>
            <p:custDataLst>
              <p:tags r:id="rId3"/>
            </p:custDataLst>
          </p:nvPr>
        </p:nvSpPr>
        <p:spPr>
          <a:xfrm>
            <a:off x="2603612" y="1760300"/>
            <a:ext cx="3331046" cy="456343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0 w 2520280"/>
              <a:gd name="connsiteY7" fmla="*/ 0 h 1872208"/>
              <a:gd name="connsiteX0" fmla="*/ 0 w 2520280"/>
              <a:gd name="connsiteY0" fmla="*/ 1872208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0 h 1872208"/>
              <a:gd name="connsiteX5" fmla="*/ 2520280 w 2520280"/>
              <a:gd name="connsiteY5" fmla="*/ 0 h 1872208"/>
              <a:gd name="connsiteX6" fmla="*/ 0 w 2520280"/>
              <a:gd name="connsiteY6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2520280 w 2520280"/>
              <a:gd name="connsiteY4" fmla="*/ 0 h 1872208"/>
              <a:gd name="connsiteX5" fmla="*/ 0 w 2520280"/>
              <a:gd name="connsiteY5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34255 w 2520280"/>
              <a:gd name="connsiteY4" fmla="*/ 0 h 1872208"/>
              <a:gd name="connsiteX5" fmla="*/ 0 w 2520280"/>
              <a:gd name="connsiteY5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917 w 2520280"/>
              <a:gd name="connsiteY4" fmla="*/ 6036 h 1872208"/>
              <a:gd name="connsiteX5" fmla="*/ 0 w 2520280"/>
              <a:gd name="connsiteY5" fmla="*/ 0 h 1872208"/>
              <a:gd name="connsiteX0" fmla="*/ 0 w 2520280"/>
              <a:gd name="connsiteY0" fmla="*/ 1890314 h 1890314"/>
              <a:gd name="connsiteX1" fmla="*/ 2520280 w 2520280"/>
              <a:gd name="connsiteY1" fmla="*/ 1890314 h 1890314"/>
              <a:gd name="connsiteX2" fmla="*/ 0 w 2520280"/>
              <a:gd name="connsiteY2" fmla="*/ 1890314 h 1890314"/>
              <a:gd name="connsiteX3" fmla="*/ 0 w 2520280"/>
              <a:gd name="connsiteY3" fmla="*/ 18106 h 1890314"/>
              <a:gd name="connsiteX4" fmla="*/ 53304 w 2520280"/>
              <a:gd name="connsiteY4" fmla="*/ 0 h 1890314"/>
              <a:gd name="connsiteX5" fmla="*/ 0 w 2520280"/>
              <a:gd name="connsiteY5" fmla="*/ 18106 h 1890314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916 w 2520280"/>
              <a:gd name="connsiteY4" fmla="*/ 0 h 1872208"/>
              <a:gd name="connsiteX5" fmla="*/ 0 w 2520280"/>
              <a:gd name="connsiteY5" fmla="*/ 0 h 1872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53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Introduction</a:t>
            </a:r>
            <a:endParaRPr lang="zh-CN" altLang="en-US" sz="253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2" name="MH_Number_2"/>
          <p:cNvSpPr/>
          <p:nvPr>
            <p:custDataLst>
              <p:tags r:id="rId4"/>
            </p:custDataLst>
          </p:nvPr>
        </p:nvSpPr>
        <p:spPr>
          <a:xfrm>
            <a:off x="1964879" y="2685641"/>
            <a:ext cx="379667" cy="379667"/>
          </a:xfrm>
          <a:prstGeom prst="ellipse">
            <a:avLst/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zh-CN" sz="2109" b="1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2</a:t>
            </a:r>
            <a:endParaRPr lang="zh-CN" altLang="en-US" sz="2109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23" name="MH_Entry_2"/>
          <p:cNvSpPr/>
          <p:nvPr>
            <p:custDataLst>
              <p:tags r:id="rId5"/>
            </p:custDataLst>
          </p:nvPr>
        </p:nvSpPr>
        <p:spPr>
          <a:xfrm>
            <a:off x="2571015" y="2635838"/>
            <a:ext cx="3525386" cy="456343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0 w 2520280"/>
              <a:gd name="connsiteY7" fmla="*/ 0 h 1872208"/>
              <a:gd name="connsiteX0" fmla="*/ 0 w 2520280"/>
              <a:gd name="connsiteY0" fmla="*/ 1872208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0 h 1872208"/>
              <a:gd name="connsiteX5" fmla="*/ 2520280 w 2520280"/>
              <a:gd name="connsiteY5" fmla="*/ 0 h 1872208"/>
              <a:gd name="connsiteX6" fmla="*/ 0 w 2520280"/>
              <a:gd name="connsiteY6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2520280 w 2520280"/>
              <a:gd name="connsiteY4" fmla="*/ 0 h 1872208"/>
              <a:gd name="connsiteX5" fmla="*/ 0 w 2520280"/>
              <a:gd name="connsiteY5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34255 w 2520280"/>
              <a:gd name="connsiteY4" fmla="*/ 0 h 1872208"/>
              <a:gd name="connsiteX5" fmla="*/ 0 w 2520280"/>
              <a:gd name="connsiteY5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917 w 2520280"/>
              <a:gd name="connsiteY4" fmla="*/ 6036 h 1872208"/>
              <a:gd name="connsiteX5" fmla="*/ 0 w 2520280"/>
              <a:gd name="connsiteY5" fmla="*/ 0 h 1872208"/>
              <a:gd name="connsiteX0" fmla="*/ 0 w 2520280"/>
              <a:gd name="connsiteY0" fmla="*/ 1890314 h 1890314"/>
              <a:gd name="connsiteX1" fmla="*/ 2520280 w 2520280"/>
              <a:gd name="connsiteY1" fmla="*/ 1890314 h 1890314"/>
              <a:gd name="connsiteX2" fmla="*/ 0 w 2520280"/>
              <a:gd name="connsiteY2" fmla="*/ 1890314 h 1890314"/>
              <a:gd name="connsiteX3" fmla="*/ 0 w 2520280"/>
              <a:gd name="connsiteY3" fmla="*/ 18106 h 1890314"/>
              <a:gd name="connsiteX4" fmla="*/ 53304 w 2520280"/>
              <a:gd name="connsiteY4" fmla="*/ 0 h 1890314"/>
              <a:gd name="connsiteX5" fmla="*/ 0 w 2520280"/>
              <a:gd name="connsiteY5" fmla="*/ 18106 h 1890314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916 w 2520280"/>
              <a:gd name="connsiteY4" fmla="*/ 0 h 1872208"/>
              <a:gd name="connsiteX5" fmla="*/ 0 w 2520280"/>
              <a:gd name="connsiteY5" fmla="*/ 0 h 1872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sz="253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Technical Details</a:t>
            </a:r>
            <a:endParaRPr lang="zh-CN" altLang="en-US" sz="253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4" name="MH_Number_3"/>
          <p:cNvSpPr/>
          <p:nvPr>
            <p:custDataLst>
              <p:tags r:id="rId6"/>
            </p:custDataLst>
          </p:nvPr>
        </p:nvSpPr>
        <p:spPr>
          <a:xfrm>
            <a:off x="1964879" y="3555157"/>
            <a:ext cx="379667" cy="379667"/>
          </a:xfrm>
          <a:prstGeom prst="ellipse">
            <a:avLst/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zh-CN" sz="2109" b="1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3</a:t>
            </a:r>
            <a:endParaRPr lang="zh-CN" altLang="en-US" sz="2109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25" name="MH_Entry_3"/>
          <p:cNvSpPr/>
          <p:nvPr>
            <p:custDataLst>
              <p:tags r:id="rId7"/>
            </p:custDataLst>
          </p:nvPr>
        </p:nvSpPr>
        <p:spPr>
          <a:xfrm>
            <a:off x="2603612" y="3538883"/>
            <a:ext cx="3525386" cy="456343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0 w 2520280"/>
              <a:gd name="connsiteY7" fmla="*/ 0 h 1872208"/>
              <a:gd name="connsiteX0" fmla="*/ 0 w 2520280"/>
              <a:gd name="connsiteY0" fmla="*/ 1872208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0 h 1872208"/>
              <a:gd name="connsiteX5" fmla="*/ 2520280 w 2520280"/>
              <a:gd name="connsiteY5" fmla="*/ 0 h 1872208"/>
              <a:gd name="connsiteX6" fmla="*/ 0 w 2520280"/>
              <a:gd name="connsiteY6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2520280 w 2520280"/>
              <a:gd name="connsiteY4" fmla="*/ 0 h 1872208"/>
              <a:gd name="connsiteX5" fmla="*/ 0 w 2520280"/>
              <a:gd name="connsiteY5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34255 w 2520280"/>
              <a:gd name="connsiteY4" fmla="*/ 0 h 1872208"/>
              <a:gd name="connsiteX5" fmla="*/ 0 w 2520280"/>
              <a:gd name="connsiteY5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917 w 2520280"/>
              <a:gd name="connsiteY4" fmla="*/ 6036 h 1872208"/>
              <a:gd name="connsiteX5" fmla="*/ 0 w 2520280"/>
              <a:gd name="connsiteY5" fmla="*/ 0 h 1872208"/>
              <a:gd name="connsiteX0" fmla="*/ 0 w 2520280"/>
              <a:gd name="connsiteY0" fmla="*/ 1890314 h 1890314"/>
              <a:gd name="connsiteX1" fmla="*/ 2520280 w 2520280"/>
              <a:gd name="connsiteY1" fmla="*/ 1890314 h 1890314"/>
              <a:gd name="connsiteX2" fmla="*/ 0 w 2520280"/>
              <a:gd name="connsiteY2" fmla="*/ 1890314 h 1890314"/>
              <a:gd name="connsiteX3" fmla="*/ 0 w 2520280"/>
              <a:gd name="connsiteY3" fmla="*/ 18106 h 1890314"/>
              <a:gd name="connsiteX4" fmla="*/ 53304 w 2520280"/>
              <a:gd name="connsiteY4" fmla="*/ 0 h 1890314"/>
              <a:gd name="connsiteX5" fmla="*/ 0 w 2520280"/>
              <a:gd name="connsiteY5" fmla="*/ 18106 h 1890314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916 w 2520280"/>
              <a:gd name="connsiteY4" fmla="*/ 0 h 1872208"/>
              <a:gd name="connsiteX5" fmla="*/ 0 w 2520280"/>
              <a:gd name="connsiteY5" fmla="*/ 0 h 1872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sz="253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Application</a:t>
            </a:r>
            <a:endParaRPr lang="zh-CN" altLang="en-US" sz="253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6" name="MH_Number_4"/>
          <p:cNvSpPr/>
          <p:nvPr>
            <p:custDataLst>
              <p:tags r:id="rId8"/>
            </p:custDataLst>
          </p:nvPr>
        </p:nvSpPr>
        <p:spPr>
          <a:xfrm>
            <a:off x="1964879" y="4424673"/>
            <a:ext cx="379667" cy="379667"/>
          </a:xfrm>
          <a:prstGeom prst="ellipse">
            <a:avLst/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zh-CN" sz="2109" b="1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4</a:t>
            </a:r>
            <a:endParaRPr lang="zh-CN" altLang="en-US" sz="2109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27" name="MH_Entry_4"/>
          <p:cNvSpPr/>
          <p:nvPr>
            <p:custDataLst>
              <p:tags r:id="rId9"/>
            </p:custDataLst>
          </p:nvPr>
        </p:nvSpPr>
        <p:spPr>
          <a:xfrm>
            <a:off x="2603612" y="4443723"/>
            <a:ext cx="3525386" cy="456343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0 w 2520280"/>
              <a:gd name="connsiteY7" fmla="*/ 0 h 1872208"/>
              <a:gd name="connsiteX0" fmla="*/ 0 w 2520280"/>
              <a:gd name="connsiteY0" fmla="*/ 1872208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0 h 1872208"/>
              <a:gd name="connsiteX5" fmla="*/ 2520280 w 2520280"/>
              <a:gd name="connsiteY5" fmla="*/ 0 h 1872208"/>
              <a:gd name="connsiteX6" fmla="*/ 0 w 2520280"/>
              <a:gd name="connsiteY6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2520280 w 2520280"/>
              <a:gd name="connsiteY4" fmla="*/ 0 h 1872208"/>
              <a:gd name="connsiteX5" fmla="*/ 0 w 2520280"/>
              <a:gd name="connsiteY5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34255 w 2520280"/>
              <a:gd name="connsiteY4" fmla="*/ 0 h 1872208"/>
              <a:gd name="connsiteX5" fmla="*/ 0 w 2520280"/>
              <a:gd name="connsiteY5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917 w 2520280"/>
              <a:gd name="connsiteY4" fmla="*/ 6036 h 1872208"/>
              <a:gd name="connsiteX5" fmla="*/ 0 w 2520280"/>
              <a:gd name="connsiteY5" fmla="*/ 0 h 1872208"/>
              <a:gd name="connsiteX0" fmla="*/ 0 w 2520280"/>
              <a:gd name="connsiteY0" fmla="*/ 1890314 h 1890314"/>
              <a:gd name="connsiteX1" fmla="*/ 2520280 w 2520280"/>
              <a:gd name="connsiteY1" fmla="*/ 1890314 h 1890314"/>
              <a:gd name="connsiteX2" fmla="*/ 0 w 2520280"/>
              <a:gd name="connsiteY2" fmla="*/ 1890314 h 1890314"/>
              <a:gd name="connsiteX3" fmla="*/ 0 w 2520280"/>
              <a:gd name="connsiteY3" fmla="*/ 18106 h 1890314"/>
              <a:gd name="connsiteX4" fmla="*/ 53304 w 2520280"/>
              <a:gd name="connsiteY4" fmla="*/ 0 h 1890314"/>
              <a:gd name="connsiteX5" fmla="*/ 0 w 2520280"/>
              <a:gd name="connsiteY5" fmla="*/ 18106 h 1890314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916 w 2520280"/>
              <a:gd name="connsiteY4" fmla="*/ 0 h 1872208"/>
              <a:gd name="connsiteX5" fmla="*/ 0 w 2520280"/>
              <a:gd name="connsiteY5" fmla="*/ 0 h 1872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sz="253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Conclusion</a:t>
            </a:r>
            <a:endParaRPr lang="zh-CN" altLang="en-US" sz="253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6" name="Freeform 6"/>
          <p:cNvSpPr>
            <a:spLocks/>
          </p:cNvSpPr>
          <p:nvPr/>
        </p:nvSpPr>
        <p:spPr bwMode="auto">
          <a:xfrm>
            <a:off x="0" y="4091804"/>
            <a:ext cx="5265494" cy="3140846"/>
          </a:xfrm>
          <a:custGeom>
            <a:avLst/>
            <a:gdLst>
              <a:gd name="T0" fmla="*/ 0 w 2348"/>
              <a:gd name="T1" fmla="*/ 0 h 1407"/>
              <a:gd name="T2" fmla="*/ 2348 w 2348"/>
              <a:gd name="T3" fmla="*/ 1407 h 1407"/>
              <a:gd name="T4" fmla="*/ 0 w 2348"/>
              <a:gd name="T5" fmla="*/ 1407 h 1407"/>
              <a:gd name="T6" fmla="*/ 0 w 2348"/>
              <a:gd name="T7" fmla="*/ 0 h 14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348" h="1407">
                <a:moveTo>
                  <a:pt x="0" y="0"/>
                </a:moveTo>
                <a:lnTo>
                  <a:pt x="2348" y="1407"/>
                </a:lnTo>
                <a:lnTo>
                  <a:pt x="0" y="140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8580" tIns="64290" rIns="128580" bIns="6429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" name="Freeform 7"/>
          <p:cNvSpPr>
            <a:spLocks/>
          </p:cNvSpPr>
          <p:nvPr/>
        </p:nvSpPr>
        <p:spPr bwMode="auto">
          <a:xfrm>
            <a:off x="2984828" y="4640949"/>
            <a:ext cx="9873922" cy="2591700"/>
          </a:xfrm>
          <a:custGeom>
            <a:avLst/>
            <a:gdLst>
              <a:gd name="T0" fmla="*/ 4403 w 4403"/>
              <a:gd name="T1" fmla="*/ 0 h 1161"/>
              <a:gd name="T2" fmla="*/ 4403 w 4403"/>
              <a:gd name="T3" fmla="*/ 1161 h 1161"/>
              <a:gd name="T4" fmla="*/ 0 w 4403"/>
              <a:gd name="T5" fmla="*/ 1161 h 1161"/>
              <a:gd name="T6" fmla="*/ 4403 w 4403"/>
              <a:gd name="T7" fmla="*/ 0 h 11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403" h="1161">
                <a:moveTo>
                  <a:pt x="4403" y="0"/>
                </a:moveTo>
                <a:lnTo>
                  <a:pt x="4403" y="1161"/>
                </a:lnTo>
                <a:lnTo>
                  <a:pt x="0" y="1161"/>
                </a:lnTo>
                <a:lnTo>
                  <a:pt x="4403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8580" tIns="64290" rIns="128580" bIns="6429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" name="箭头: 右 7">
            <a:extLst>
              <a:ext uri="{FF2B5EF4-FFF2-40B4-BE49-F238E27FC236}">
                <a16:creationId xmlns:a16="http://schemas.microsoft.com/office/drawing/2014/main" id="{2D1B121F-1D63-45F4-A5C8-D2CA2BB08745}"/>
              </a:ext>
            </a:extLst>
          </p:cNvPr>
          <p:cNvSpPr/>
          <p:nvPr/>
        </p:nvSpPr>
        <p:spPr>
          <a:xfrm>
            <a:off x="1316807" y="4336405"/>
            <a:ext cx="458054" cy="4563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46802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Text Box 3"/>
          <p:cNvSpPr>
            <a:spLocks noChangeArrowheads="1"/>
          </p:cNvSpPr>
          <p:nvPr/>
        </p:nvSpPr>
        <p:spPr bwMode="auto">
          <a:xfrm>
            <a:off x="1582164" y="3060293"/>
            <a:ext cx="5487400" cy="17801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algn="r"/>
            <a:r>
              <a:rPr lang="en-US" sz="3375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N</a:t>
            </a:r>
            <a:r>
              <a:rPr lang="en-US" altLang="zh-CN" sz="3375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ick’s Explorer</a:t>
            </a:r>
            <a:endParaRPr lang="en-US" sz="3375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algn="r"/>
            <a:r>
              <a:rPr lang="en-US" altLang="zh-CN" sz="7593" b="1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Conclusion</a:t>
            </a:r>
            <a:endParaRPr lang="zh-CN" altLang="en-US" sz="7593" b="1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124" name="矩形 10"/>
          <p:cNvSpPr>
            <a:spLocks noChangeArrowheads="1"/>
          </p:cNvSpPr>
          <p:nvPr/>
        </p:nvSpPr>
        <p:spPr bwMode="auto">
          <a:xfrm>
            <a:off x="3928961" y="2506360"/>
            <a:ext cx="3140603" cy="4004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r"/>
            <a:r>
              <a:rPr lang="en-US" sz="2002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Glasgow College, UESTC</a:t>
            </a:r>
            <a:endParaRPr lang="zh-CN" altLang="en-US" sz="2002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125" name="直接连接符 11"/>
          <p:cNvSpPr>
            <a:spLocks noChangeShapeType="1"/>
          </p:cNvSpPr>
          <p:nvPr/>
        </p:nvSpPr>
        <p:spPr bwMode="auto">
          <a:xfrm>
            <a:off x="1564714" y="2943331"/>
            <a:ext cx="5504850" cy="1675"/>
          </a:xfrm>
          <a:prstGeom prst="line">
            <a:avLst/>
          </a:prstGeom>
          <a:noFill/>
          <a:ln w="6350" cap="flat" cmpd="sng">
            <a:solidFill>
              <a:schemeClr val="accent1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2002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" name="Text Box 3"/>
          <p:cNvSpPr>
            <a:spLocks noChangeArrowheads="1"/>
          </p:cNvSpPr>
          <p:nvPr/>
        </p:nvSpPr>
        <p:spPr bwMode="auto">
          <a:xfrm>
            <a:off x="7293470" y="1614088"/>
            <a:ext cx="3358612" cy="377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r>
              <a:rPr lang="en-US" sz="23900" dirty="0">
                <a:solidFill>
                  <a:schemeClr val="accent2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04</a:t>
            </a:r>
            <a:endParaRPr lang="zh-CN" altLang="en-US" sz="23900" b="1" dirty="0">
              <a:solidFill>
                <a:schemeClr val="accent2"/>
              </a:solidFill>
              <a:latin typeface="Impact" panose="020B080603090205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" name="Freeform 6"/>
          <p:cNvSpPr>
            <a:spLocks/>
          </p:cNvSpPr>
          <p:nvPr/>
        </p:nvSpPr>
        <p:spPr bwMode="auto">
          <a:xfrm>
            <a:off x="0" y="4091804"/>
            <a:ext cx="5265494" cy="3140846"/>
          </a:xfrm>
          <a:custGeom>
            <a:avLst/>
            <a:gdLst>
              <a:gd name="T0" fmla="*/ 0 w 2348"/>
              <a:gd name="T1" fmla="*/ 0 h 1407"/>
              <a:gd name="T2" fmla="*/ 2348 w 2348"/>
              <a:gd name="T3" fmla="*/ 1407 h 1407"/>
              <a:gd name="T4" fmla="*/ 0 w 2348"/>
              <a:gd name="T5" fmla="*/ 1407 h 1407"/>
              <a:gd name="T6" fmla="*/ 0 w 2348"/>
              <a:gd name="T7" fmla="*/ 0 h 14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348" h="1407">
                <a:moveTo>
                  <a:pt x="0" y="0"/>
                </a:moveTo>
                <a:lnTo>
                  <a:pt x="2348" y="1407"/>
                </a:lnTo>
                <a:lnTo>
                  <a:pt x="0" y="140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8580" tIns="64290" rIns="128580" bIns="6429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" name="Freeform 7"/>
          <p:cNvSpPr>
            <a:spLocks/>
          </p:cNvSpPr>
          <p:nvPr/>
        </p:nvSpPr>
        <p:spPr bwMode="auto">
          <a:xfrm>
            <a:off x="2984828" y="4640949"/>
            <a:ext cx="9873922" cy="2591700"/>
          </a:xfrm>
          <a:custGeom>
            <a:avLst/>
            <a:gdLst>
              <a:gd name="T0" fmla="*/ 4403 w 4403"/>
              <a:gd name="T1" fmla="*/ 0 h 1161"/>
              <a:gd name="T2" fmla="*/ 4403 w 4403"/>
              <a:gd name="T3" fmla="*/ 1161 h 1161"/>
              <a:gd name="T4" fmla="*/ 0 w 4403"/>
              <a:gd name="T5" fmla="*/ 1161 h 1161"/>
              <a:gd name="T6" fmla="*/ 4403 w 4403"/>
              <a:gd name="T7" fmla="*/ 0 h 11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403" h="1161">
                <a:moveTo>
                  <a:pt x="4403" y="0"/>
                </a:moveTo>
                <a:lnTo>
                  <a:pt x="4403" y="1161"/>
                </a:lnTo>
                <a:lnTo>
                  <a:pt x="0" y="1161"/>
                </a:lnTo>
                <a:lnTo>
                  <a:pt x="4403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8580" tIns="64290" rIns="128580" bIns="6429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092FA8C6-CBA7-40BF-8E42-3D1EBED0AAC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86559" y="0"/>
            <a:ext cx="10370298" cy="7645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5424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3" grpId="0"/>
      <p:bldP spid="5124" grpId="0"/>
      <p:bldP spid="5125" grpId="0" animBg="1"/>
      <p:bldP spid="7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/>
          <p:cNvSpPr/>
          <p:nvPr/>
        </p:nvSpPr>
        <p:spPr>
          <a:xfrm>
            <a:off x="354" y="228285"/>
            <a:ext cx="225016" cy="5866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4" tIns="48217" rIns="96434" bIns="48217" rtlCol="0" anchor="ctr"/>
          <a:lstStyle/>
          <a:p>
            <a:pPr algn="ctr" defTabSz="964278"/>
            <a:endParaRPr lang="zh-CN" altLang="en-US" sz="1969">
              <a:solidFill>
                <a:srgbClr val="E7E6E6">
                  <a:lumMod val="50000"/>
                </a:srgbClr>
              </a:solidFill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392023" y="266575"/>
            <a:ext cx="2168863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64278"/>
            <a:r>
              <a:rPr lang="en-US" altLang="zh-CN" sz="2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04  Conclusion</a:t>
            </a:r>
            <a:endParaRPr lang="zh-CN" altLang="en-US" sz="2400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392023" y="635907"/>
            <a:ext cx="564257" cy="3385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64278"/>
            <a:r>
              <a:rPr lang="en-US" altLang="zh-CN" sz="11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Contents</a:t>
            </a:r>
          </a:p>
          <a:p>
            <a:pPr defTabSz="964278"/>
            <a:endParaRPr lang="zh-CN" altLang="en-US" sz="11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+mn-lt"/>
            </a:endParaRPr>
          </a:p>
        </p:txBody>
      </p:sp>
      <p:sp>
        <p:nvSpPr>
          <p:cNvPr id="6" name="Text Box 3">
            <a:extLst>
              <a:ext uri="{FF2B5EF4-FFF2-40B4-BE49-F238E27FC236}">
                <a16:creationId xmlns:a16="http://schemas.microsoft.com/office/drawing/2014/main" id="{383444CA-1097-43F6-A944-32BBABF1F2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95017" y="814933"/>
            <a:ext cx="4371710" cy="15350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algn="r"/>
            <a:r>
              <a:rPr lang="en-US" sz="3375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N</a:t>
            </a:r>
            <a:r>
              <a:rPr lang="en-US" altLang="zh-CN" sz="3375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ick’s Explorer</a:t>
            </a:r>
            <a:endParaRPr lang="en-US" sz="3375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algn="r"/>
            <a:r>
              <a:rPr lang="en-US" altLang="zh-CN" sz="6000" b="1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Conclusion</a:t>
            </a:r>
            <a:endParaRPr lang="zh-CN" altLang="en-US" sz="6000" b="1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236BF1E-FAF2-44E0-98AB-194531B4E868}"/>
              </a:ext>
            </a:extLst>
          </p:cNvPr>
          <p:cNvSpPr/>
          <p:nvPr/>
        </p:nvSpPr>
        <p:spPr>
          <a:xfrm>
            <a:off x="2180903" y="3331398"/>
            <a:ext cx="446449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3200" b="1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4.1  Project summary</a:t>
            </a:r>
            <a:endParaRPr lang="zh-CN" altLang="en-US" sz="3200" b="1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517E443-AEC2-4186-A3F2-8DDDD61CD6F8}"/>
              </a:ext>
            </a:extLst>
          </p:cNvPr>
          <p:cNvSpPr/>
          <p:nvPr/>
        </p:nvSpPr>
        <p:spPr>
          <a:xfrm>
            <a:off x="2252911" y="5200501"/>
            <a:ext cx="352839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3200" b="1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4.2  Suggestions</a:t>
            </a:r>
            <a:endParaRPr lang="zh-CN" altLang="en-US" sz="3200" b="1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5" name="图形 4" descr="聊天气泡">
            <a:extLst>
              <a:ext uri="{FF2B5EF4-FFF2-40B4-BE49-F238E27FC236}">
                <a16:creationId xmlns:a16="http://schemas.microsoft.com/office/drawing/2014/main" id="{B4C7E51A-5C81-4D0C-918C-6EBCFA0D40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19677" y="5078189"/>
            <a:ext cx="914400" cy="914400"/>
          </a:xfrm>
          <a:prstGeom prst="rect">
            <a:avLst/>
          </a:prstGeom>
        </p:spPr>
      </p:pic>
      <p:pic>
        <p:nvPicPr>
          <p:cNvPr id="12" name="图形 11" descr="清单演示文稿">
            <a:extLst>
              <a:ext uri="{FF2B5EF4-FFF2-40B4-BE49-F238E27FC236}">
                <a16:creationId xmlns:a16="http://schemas.microsoft.com/office/drawing/2014/main" id="{041ED665-E878-4CB4-89BE-A966D051DB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19677" y="3184277"/>
            <a:ext cx="914400" cy="914400"/>
          </a:xfrm>
          <a:prstGeom prst="rect">
            <a:avLst/>
          </a:prstGeom>
        </p:spPr>
      </p:pic>
      <p:sp>
        <p:nvSpPr>
          <p:cNvPr id="11" name="直接连接符 10">
            <a:extLst>
              <a:ext uri="{FF2B5EF4-FFF2-40B4-BE49-F238E27FC236}">
                <a16:creationId xmlns:a16="http://schemas.microsoft.com/office/drawing/2014/main" id="{02C8E6FA-EE29-4728-BBDB-2B0F5A9F361D}"/>
              </a:ext>
            </a:extLst>
          </p:cNvPr>
          <p:cNvSpPr>
            <a:spLocks noChangeShapeType="1"/>
          </p:cNvSpPr>
          <p:nvPr/>
        </p:nvSpPr>
        <p:spPr bwMode="auto">
          <a:xfrm>
            <a:off x="1532831" y="2275768"/>
            <a:ext cx="11449272" cy="0"/>
          </a:xfrm>
          <a:prstGeom prst="line">
            <a:avLst/>
          </a:prstGeom>
          <a:noFill/>
          <a:ln w="6350" cap="flat" cmpd="sng">
            <a:solidFill>
              <a:schemeClr val="tx2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2002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83065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2FEB24C4-5403-4DC7-B016-999C1EDEC40F}"/>
              </a:ext>
            </a:extLst>
          </p:cNvPr>
          <p:cNvSpPr/>
          <p:nvPr/>
        </p:nvSpPr>
        <p:spPr>
          <a:xfrm>
            <a:off x="956767" y="4891651"/>
            <a:ext cx="391932" cy="3919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757539AD-319F-4437-97CF-4DDE24589E90}"/>
              </a:ext>
            </a:extLst>
          </p:cNvPr>
          <p:cNvSpPr/>
          <p:nvPr/>
        </p:nvSpPr>
        <p:spPr>
          <a:xfrm>
            <a:off x="956767" y="3872465"/>
            <a:ext cx="391932" cy="3919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E99E9F81-D6A1-4EE3-A95D-BC7995056150}"/>
              </a:ext>
            </a:extLst>
          </p:cNvPr>
          <p:cNvSpPr/>
          <p:nvPr/>
        </p:nvSpPr>
        <p:spPr>
          <a:xfrm>
            <a:off x="954942" y="2896245"/>
            <a:ext cx="391932" cy="3919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354" y="228285"/>
            <a:ext cx="225016" cy="5866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4" tIns="48217" rIns="96434" bIns="48217" rtlCol="0" anchor="ctr"/>
          <a:lstStyle/>
          <a:p>
            <a:pPr algn="ctr" defTabSz="964278"/>
            <a:endParaRPr lang="zh-CN" altLang="en-US" sz="1969">
              <a:solidFill>
                <a:srgbClr val="E7E6E6">
                  <a:lumMod val="50000"/>
                </a:srgbClr>
              </a:solidFill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392023" y="266575"/>
            <a:ext cx="2168863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64278"/>
            <a:r>
              <a:rPr lang="en-US" altLang="zh-CN" sz="2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04  Conclusion</a:t>
            </a:r>
            <a:endParaRPr lang="zh-CN" altLang="en-US" sz="2400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392023" y="635907"/>
            <a:ext cx="1429879" cy="3385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64278"/>
            <a:r>
              <a:rPr lang="en-US" altLang="zh-CN" sz="11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4.1  Project Summary  </a:t>
            </a:r>
          </a:p>
          <a:p>
            <a:pPr defTabSz="964278"/>
            <a:endParaRPr lang="zh-CN" altLang="en-US" sz="11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+mn-lt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F8D26E2-A1E8-459E-9278-0C9E28658FE9}"/>
              </a:ext>
            </a:extLst>
          </p:cNvPr>
          <p:cNvSpPr txBox="1"/>
          <p:nvPr/>
        </p:nvSpPr>
        <p:spPr>
          <a:xfrm>
            <a:off x="1348699" y="2885484"/>
            <a:ext cx="36236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Omnidirectional Movement</a:t>
            </a:r>
            <a:endParaRPr lang="zh-CN" altLang="en-US" sz="2400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6811383-65BD-42A7-8DA6-C9A04B6A789B}"/>
              </a:ext>
            </a:extLst>
          </p:cNvPr>
          <p:cNvSpPr/>
          <p:nvPr/>
        </p:nvSpPr>
        <p:spPr>
          <a:xfrm>
            <a:off x="1388815" y="3851723"/>
            <a:ext cx="215103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/>
              <a:t>Remote Control</a:t>
            </a:r>
            <a:endParaRPr lang="zh-CN" altLang="en-US" sz="24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1A8746D9-7FA8-44C8-811A-28345752B2C8}"/>
              </a:ext>
            </a:extLst>
          </p:cNvPr>
          <p:cNvSpPr/>
          <p:nvPr/>
        </p:nvSpPr>
        <p:spPr>
          <a:xfrm>
            <a:off x="1388815" y="4821918"/>
            <a:ext cx="26317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/>
              <a:t>Image Transmission</a:t>
            </a:r>
            <a:endParaRPr lang="zh-CN" altLang="en-US" sz="2400" dirty="0"/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F4297BB1-0B38-4C51-BF5C-8180DA829DBE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5519" y="-198041"/>
            <a:ext cx="5330317" cy="7628731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任意多边形 1">
            <a:extLst>
              <a:ext uri="{FF2B5EF4-FFF2-40B4-BE49-F238E27FC236}">
                <a16:creationId xmlns:a16="http://schemas.microsoft.com/office/drawing/2014/main" id="{BC282989-868A-4059-8DD5-E582847922B9}"/>
              </a:ext>
            </a:extLst>
          </p:cNvPr>
          <p:cNvSpPr/>
          <p:nvPr/>
        </p:nvSpPr>
        <p:spPr>
          <a:xfrm rot="5400000">
            <a:off x="-2506837" y="3593464"/>
            <a:ext cx="14833648" cy="45719"/>
          </a:xfrm>
          <a:custGeom>
            <a:avLst/>
            <a:gdLst>
              <a:gd name="connsiteX0" fmla="*/ 0 w 8369300"/>
              <a:gd name="connsiteY0" fmla="*/ 0 h 0"/>
              <a:gd name="connsiteX1" fmla="*/ 8369300 w 83693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369300">
                <a:moveTo>
                  <a:pt x="0" y="0"/>
                </a:moveTo>
                <a:lnTo>
                  <a:pt x="8369300" y="0"/>
                </a:lnTo>
              </a:path>
            </a:pathLst>
          </a:custGeom>
          <a:noFill/>
          <a:ln>
            <a:solidFill>
              <a:srgbClr val="D5D5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zh-CN" altLang="en-US"/>
          </a:p>
        </p:txBody>
      </p:sp>
      <p:pic>
        <p:nvPicPr>
          <p:cNvPr id="24" name="图形 23" descr="清单演示文稿">
            <a:extLst>
              <a:ext uri="{FF2B5EF4-FFF2-40B4-BE49-F238E27FC236}">
                <a16:creationId xmlns:a16="http://schemas.microsoft.com/office/drawing/2014/main" id="{FC69B161-7BAF-4812-98A1-109321337F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54210" y="1481230"/>
            <a:ext cx="666870" cy="666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1363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/>
          <p:cNvSpPr/>
          <p:nvPr/>
        </p:nvSpPr>
        <p:spPr>
          <a:xfrm>
            <a:off x="354" y="228285"/>
            <a:ext cx="225016" cy="5866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4" tIns="48217" rIns="96434" bIns="48217" rtlCol="0" anchor="ctr"/>
          <a:lstStyle/>
          <a:p>
            <a:pPr algn="ctr" defTabSz="964278"/>
            <a:endParaRPr lang="zh-CN" altLang="en-US" sz="1969">
              <a:solidFill>
                <a:srgbClr val="E7E6E6">
                  <a:lumMod val="50000"/>
                </a:srgbClr>
              </a:solidFill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392023" y="266575"/>
            <a:ext cx="2168863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64278"/>
            <a:r>
              <a:rPr lang="en-US" altLang="zh-CN" sz="2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04  Conclusion</a:t>
            </a:r>
            <a:endParaRPr lang="zh-CN" altLang="en-US" sz="2400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392023" y="635907"/>
            <a:ext cx="1429879" cy="3385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64278"/>
            <a:r>
              <a:rPr lang="en-US" altLang="zh-CN" sz="11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4.1  Project Summary  </a:t>
            </a:r>
          </a:p>
          <a:p>
            <a:pPr defTabSz="964278"/>
            <a:endParaRPr lang="zh-CN" altLang="en-US" sz="11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+mn-lt"/>
            </a:endParaRPr>
          </a:p>
        </p:txBody>
      </p:sp>
      <p:sp>
        <p:nvSpPr>
          <p:cNvPr id="15" name="Freeform 46">
            <a:extLst>
              <a:ext uri="{FF2B5EF4-FFF2-40B4-BE49-F238E27FC236}">
                <a16:creationId xmlns:a16="http://schemas.microsoft.com/office/drawing/2014/main" id="{E8F694A0-B112-4705-A3FA-D48E3EF8C485}"/>
              </a:ext>
            </a:extLst>
          </p:cNvPr>
          <p:cNvSpPr>
            <a:spLocks noEditPoints="1"/>
          </p:cNvSpPr>
          <p:nvPr/>
        </p:nvSpPr>
        <p:spPr bwMode="auto">
          <a:xfrm>
            <a:off x="956767" y="2896245"/>
            <a:ext cx="391932" cy="391932"/>
          </a:xfrm>
          <a:custGeom>
            <a:avLst/>
            <a:gdLst/>
            <a:ahLst/>
            <a:cxnLst>
              <a:cxn ang="0">
                <a:pos x="55" y="44"/>
              </a:cxn>
              <a:cxn ang="0">
                <a:pos x="44" y="55"/>
              </a:cxn>
              <a:cxn ang="0">
                <a:pos x="10" y="55"/>
              </a:cxn>
              <a:cxn ang="0">
                <a:pos x="0" y="44"/>
              </a:cxn>
              <a:cxn ang="0">
                <a:pos x="0" y="10"/>
              </a:cxn>
              <a:cxn ang="0">
                <a:pos x="10" y="0"/>
              </a:cxn>
              <a:cxn ang="0">
                <a:pos x="44" y="0"/>
              </a:cxn>
              <a:cxn ang="0">
                <a:pos x="55" y="10"/>
              </a:cxn>
              <a:cxn ang="0">
                <a:pos x="55" y="44"/>
              </a:cxn>
              <a:cxn ang="0">
                <a:pos x="46" y="20"/>
              </a:cxn>
              <a:cxn ang="0">
                <a:pos x="46" y="17"/>
              </a:cxn>
              <a:cxn ang="0">
                <a:pos x="42" y="13"/>
              </a:cxn>
              <a:cxn ang="0">
                <a:pos x="39" y="13"/>
              </a:cxn>
              <a:cxn ang="0">
                <a:pos x="23" y="30"/>
              </a:cxn>
              <a:cxn ang="0">
                <a:pos x="15" y="22"/>
              </a:cxn>
              <a:cxn ang="0">
                <a:pos x="12" y="22"/>
              </a:cxn>
              <a:cxn ang="0">
                <a:pos x="8" y="26"/>
              </a:cxn>
              <a:cxn ang="0">
                <a:pos x="8" y="29"/>
              </a:cxn>
              <a:cxn ang="0">
                <a:pos x="21" y="42"/>
              </a:cxn>
              <a:cxn ang="0">
                <a:pos x="24" y="42"/>
              </a:cxn>
              <a:cxn ang="0">
                <a:pos x="46" y="20"/>
              </a:cxn>
            </a:cxnLst>
            <a:rect l="0" t="0" r="r" b="b"/>
            <a:pathLst>
              <a:path w="55" h="55">
                <a:moveTo>
                  <a:pt x="55" y="44"/>
                </a:moveTo>
                <a:cubicBezTo>
                  <a:pt x="55" y="50"/>
                  <a:pt x="50" y="55"/>
                  <a:pt x="44" y="55"/>
                </a:cubicBezTo>
                <a:cubicBezTo>
                  <a:pt x="10" y="55"/>
                  <a:pt x="10" y="55"/>
                  <a:pt x="10" y="55"/>
                </a:cubicBezTo>
                <a:cubicBezTo>
                  <a:pt x="4" y="55"/>
                  <a:pt x="0" y="50"/>
                  <a:pt x="0" y="44"/>
                </a:cubicBezTo>
                <a:cubicBezTo>
                  <a:pt x="0" y="10"/>
                  <a:pt x="0" y="10"/>
                  <a:pt x="0" y="10"/>
                </a:cubicBezTo>
                <a:cubicBezTo>
                  <a:pt x="0" y="5"/>
                  <a:pt x="4" y="0"/>
                  <a:pt x="10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50" y="0"/>
                  <a:pt x="55" y="5"/>
                  <a:pt x="55" y="10"/>
                </a:cubicBezTo>
                <a:lnTo>
                  <a:pt x="55" y="44"/>
                </a:lnTo>
                <a:close/>
                <a:moveTo>
                  <a:pt x="46" y="20"/>
                </a:moveTo>
                <a:cubicBezTo>
                  <a:pt x="47" y="19"/>
                  <a:pt x="47" y="17"/>
                  <a:pt x="46" y="17"/>
                </a:cubicBezTo>
                <a:cubicBezTo>
                  <a:pt x="42" y="13"/>
                  <a:pt x="42" y="13"/>
                  <a:pt x="42" y="13"/>
                </a:cubicBezTo>
                <a:cubicBezTo>
                  <a:pt x="42" y="12"/>
                  <a:pt x="40" y="12"/>
                  <a:pt x="39" y="13"/>
                </a:cubicBezTo>
                <a:cubicBezTo>
                  <a:pt x="23" y="30"/>
                  <a:pt x="23" y="30"/>
                  <a:pt x="23" y="30"/>
                </a:cubicBezTo>
                <a:cubicBezTo>
                  <a:pt x="15" y="22"/>
                  <a:pt x="15" y="22"/>
                  <a:pt x="15" y="22"/>
                </a:cubicBezTo>
                <a:cubicBezTo>
                  <a:pt x="14" y="21"/>
                  <a:pt x="13" y="21"/>
                  <a:pt x="12" y="22"/>
                </a:cubicBezTo>
                <a:cubicBezTo>
                  <a:pt x="8" y="26"/>
                  <a:pt x="8" y="26"/>
                  <a:pt x="8" y="26"/>
                </a:cubicBezTo>
                <a:cubicBezTo>
                  <a:pt x="7" y="27"/>
                  <a:pt x="7" y="28"/>
                  <a:pt x="8" y="29"/>
                </a:cubicBezTo>
                <a:cubicBezTo>
                  <a:pt x="21" y="42"/>
                  <a:pt x="21" y="42"/>
                  <a:pt x="21" y="42"/>
                </a:cubicBezTo>
                <a:cubicBezTo>
                  <a:pt x="22" y="43"/>
                  <a:pt x="23" y="43"/>
                  <a:pt x="24" y="42"/>
                </a:cubicBezTo>
                <a:lnTo>
                  <a:pt x="46" y="20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vert="horz" wrap="square" lIns="128580" tIns="64290" rIns="128580" bIns="6429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sz="8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6" name="Freeform 46">
            <a:extLst>
              <a:ext uri="{FF2B5EF4-FFF2-40B4-BE49-F238E27FC236}">
                <a16:creationId xmlns:a16="http://schemas.microsoft.com/office/drawing/2014/main" id="{361BE068-E0E7-4640-BB08-2B738466BE44}"/>
              </a:ext>
            </a:extLst>
          </p:cNvPr>
          <p:cNvSpPr>
            <a:spLocks noEditPoints="1"/>
          </p:cNvSpPr>
          <p:nvPr/>
        </p:nvSpPr>
        <p:spPr bwMode="auto">
          <a:xfrm>
            <a:off x="956767" y="3867786"/>
            <a:ext cx="391932" cy="391932"/>
          </a:xfrm>
          <a:custGeom>
            <a:avLst/>
            <a:gdLst/>
            <a:ahLst/>
            <a:cxnLst>
              <a:cxn ang="0">
                <a:pos x="55" y="44"/>
              </a:cxn>
              <a:cxn ang="0">
                <a:pos x="44" y="55"/>
              </a:cxn>
              <a:cxn ang="0">
                <a:pos x="10" y="55"/>
              </a:cxn>
              <a:cxn ang="0">
                <a:pos x="0" y="44"/>
              </a:cxn>
              <a:cxn ang="0">
                <a:pos x="0" y="10"/>
              </a:cxn>
              <a:cxn ang="0">
                <a:pos x="10" y="0"/>
              </a:cxn>
              <a:cxn ang="0">
                <a:pos x="44" y="0"/>
              </a:cxn>
              <a:cxn ang="0">
                <a:pos x="55" y="10"/>
              </a:cxn>
              <a:cxn ang="0">
                <a:pos x="55" y="44"/>
              </a:cxn>
              <a:cxn ang="0">
                <a:pos x="46" y="20"/>
              </a:cxn>
              <a:cxn ang="0">
                <a:pos x="46" y="17"/>
              </a:cxn>
              <a:cxn ang="0">
                <a:pos x="42" y="13"/>
              </a:cxn>
              <a:cxn ang="0">
                <a:pos x="39" y="13"/>
              </a:cxn>
              <a:cxn ang="0">
                <a:pos x="23" y="30"/>
              </a:cxn>
              <a:cxn ang="0">
                <a:pos x="15" y="22"/>
              </a:cxn>
              <a:cxn ang="0">
                <a:pos x="12" y="22"/>
              </a:cxn>
              <a:cxn ang="0">
                <a:pos x="8" y="26"/>
              </a:cxn>
              <a:cxn ang="0">
                <a:pos x="8" y="29"/>
              </a:cxn>
              <a:cxn ang="0">
                <a:pos x="21" y="42"/>
              </a:cxn>
              <a:cxn ang="0">
                <a:pos x="24" y="42"/>
              </a:cxn>
              <a:cxn ang="0">
                <a:pos x="46" y="20"/>
              </a:cxn>
            </a:cxnLst>
            <a:rect l="0" t="0" r="r" b="b"/>
            <a:pathLst>
              <a:path w="55" h="55">
                <a:moveTo>
                  <a:pt x="55" y="44"/>
                </a:moveTo>
                <a:cubicBezTo>
                  <a:pt x="55" y="50"/>
                  <a:pt x="50" y="55"/>
                  <a:pt x="44" y="55"/>
                </a:cubicBezTo>
                <a:cubicBezTo>
                  <a:pt x="10" y="55"/>
                  <a:pt x="10" y="55"/>
                  <a:pt x="10" y="55"/>
                </a:cubicBezTo>
                <a:cubicBezTo>
                  <a:pt x="4" y="55"/>
                  <a:pt x="0" y="50"/>
                  <a:pt x="0" y="44"/>
                </a:cubicBezTo>
                <a:cubicBezTo>
                  <a:pt x="0" y="10"/>
                  <a:pt x="0" y="10"/>
                  <a:pt x="0" y="10"/>
                </a:cubicBezTo>
                <a:cubicBezTo>
                  <a:pt x="0" y="5"/>
                  <a:pt x="4" y="0"/>
                  <a:pt x="10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50" y="0"/>
                  <a:pt x="55" y="5"/>
                  <a:pt x="55" y="10"/>
                </a:cubicBezTo>
                <a:lnTo>
                  <a:pt x="55" y="44"/>
                </a:lnTo>
                <a:close/>
                <a:moveTo>
                  <a:pt x="46" y="20"/>
                </a:moveTo>
                <a:cubicBezTo>
                  <a:pt x="47" y="19"/>
                  <a:pt x="47" y="17"/>
                  <a:pt x="46" y="17"/>
                </a:cubicBezTo>
                <a:cubicBezTo>
                  <a:pt x="42" y="13"/>
                  <a:pt x="42" y="13"/>
                  <a:pt x="42" y="13"/>
                </a:cubicBezTo>
                <a:cubicBezTo>
                  <a:pt x="42" y="12"/>
                  <a:pt x="40" y="12"/>
                  <a:pt x="39" y="13"/>
                </a:cubicBezTo>
                <a:cubicBezTo>
                  <a:pt x="23" y="30"/>
                  <a:pt x="23" y="30"/>
                  <a:pt x="23" y="30"/>
                </a:cubicBezTo>
                <a:cubicBezTo>
                  <a:pt x="15" y="22"/>
                  <a:pt x="15" y="22"/>
                  <a:pt x="15" y="22"/>
                </a:cubicBezTo>
                <a:cubicBezTo>
                  <a:pt x="14" y="21"/>
                  <a:pt x="13" y="21"/>
                  <a:pt x="12" y="22"/>
                </a:cubicBezTo>
                <a:cubicBezTo>
                  <a:pt x="8" y="26"/>
                  <a:pt x="8" y="26"/>
                  <a:pt x="8" y="26"/>
                </a:cubicBezTo>
                <a:cubicBezTo>
                  <a:pt x="7" y="27"/>
                  <a:pt x="7" y="28"/>
                  <a:pt x="8" y="29"/>
                </a:cubicBezTo>
                <a:cubicBezTo>
                  <a:pt x="21" y="42"/>
                  <a:pt x="21" y="42"/>
                  <a:pt x="21" y="42"/>
                </a:cubicBezTo>
                <a:cubicBezTo>
                  <a:pt x="22" y="43"/>
                  <a:pt x="23" y="43"/>
                  <a:pt x="24" y="42"/>
                </a:cubicBezTo>
                <a:lnTo>
                  <a:pt x="46" y="20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vert="horz" wrap="square" lIns="128580" tIns="64290" rIns="128580" bIns="6429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sz="80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7" name="Freeform 46">
            <a:extLst>
              <a:ext uri="{FF2B5EF4-FFF2-40B4-BE49-F238E27FC236}">
                <a16:creationId xmlns:a16="http://schemas.microsoft.com/office/drawing/2014/main" id="{85EC9A81-9748-47BF-94B0-000D84E94191}"/>
              </a:ext>
            </a:extLst>
          </p:cNvPr>
          <p:cNvSpPr>
            <a:spLocks noEditPoints="1"/>
          </p:cNvSpPr>
          <p:nvPr/>
        </p:nvSpPr>
        <p:spPr bwMode="auto">
          <a:xfrm>
            <a:off x="956767" y="4891651"/>
            <a:ext cx="391932" cy="391932"/>
          </a:xfrm>
          <a:custGeom>
            <a:avLst/>
            <a:gdLst/>
            <a:ahLst/>
            <a:cxnLst>
              <a:cxn ang="0">
                <a:pos x="55" y="44"/>
              </a:cxn>
              <a:cxn ang="0">
                <a:pos x="44" y="55"/>
              </a:cxn>
              <a:cxn ang="0">
                <a:pos x="10" y="55"/>
              </a:cxn>
              <a:cxn ang="0">
                <a:pos x="0" y="44"/>
              </a:cxn>
              <a:cxn ang="0">
                <a:pos x="0" y="10"/>
              </a:cxn>
              <a:cxn ang="0">
                <a:pos x="10" y="0"/>
              </a:cxn>
              <a:cxn ang="0">
                <a:pos x="44" y="0"/>
              </a:cxn>
              <a:cxn ang="0">
                <a:pos x="55" y="10"/>
              </a:cxn>
              <a:cxn ang="0">
                <a:pos x="55" y="44"/>
              </a:cxn>
              <a:cxn ang="0">
                <a:pos x="46" y="20"/>
              </a:cxn>
              <a:cxn ang="0">
                <a:pos x="46" y="17"/>
              </a:cxn>
              <a:cxn ang="0">
                <a:pos x="42" y="13"/>
              </a:cxn>
              <a:cxn ang="0">
                <a:pos x="39" y="13"/>
              </a:cxn>
              <a:cxn ang="0">
                <a:pos x="23" y="30"/>
              </a:cxn>
              <a:cxn ang="0">
                <a:pos x="15" y="22"/>
              </a:cxn>
              <a:cxn ang="0">
                <a:pos x="12" y="22"/>
              </a:cxn>
              <a:cxn ang="0">
                <a:pos x="8" y="26"/>
              </a:cxn>
              <a:cxn ang="0">
                <a:pos x="8" y="29"/>
              </a:cxn>
              <a:cxn ang="0">
                <a:pos x="21" y="42"/>
              </a:cxn>
              <a:cxn ang="0">
                <a:pos x="24" y="42"/>
              </a:cxn>
              <a:cxn ang="0">
                <a:pos x="46" y="20"/>
              </a:cxn>
            </a:cxnLst>
            <a:rect l="0" t="0" r="r" b="b"/>
            <a:pathLst>
              <a:path w="55" h="55">
                <a:moveTo>
                  <a:pt x="55" y="44"/>
                </a:moveTo>
                <a:cubicBezTo>
                  <a:pt x="55" y="50"/>
                  <a:pt x="50" y="55"/>
                  <a:pt x="44" y="55"/>
                </a:cubicBezTo>
                <a:cubicBezTo>
                  <a:pt x="10" y="55"/>
                  <a:pt x="10" y="55"/>
                  <a:pt x="10" y="55"/>
                </a:cubicBezTo>
                <a:cubicBezTo>
                  <a:pt x="4" y="55"/>
                  <a:pt x="0" y="50"/>
                  <a:pt x="0" y="44"/>
                </a:cubicBezTo>
                <a:cubicBezTo>
                  <a:pt x="0" y="10"/>
                  <a:pt x="0" y="10"/>
                  <a:pt x="0" y="10"/>
                </a:cubicBezTo>
                <a:cubicBezTo>
                  <a:pt x="0" y="5"/>
                  <a:pt x="4" y="0"/>
                  <a:pt x="10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50" y="0"/>
                  <a:pt x="55" y="5"/>
                  <a:pt x="55" y="10"/>
                </a:cubicBezTo>
                <a:lnTo>
                  <a:pt x="55" y="44"/>
                </a:lnTo>
                <a:close/>
                <a:moveTo>
                  <a:pt x="46" y="20"/>
                </a:moveTo>
                <a:cubicBezTo>
                  <a:pt x="47" y="19"/>
                  <a:pt x="47" y="17"/>
                  <a:pt x="46" y="17"/>
                </a:cubicBezTo>
                <a:cubicBezTo>
                  <a:pt x="42" y="13"/>
                  <a:pt x="42" y="13"/>
                  <a:pt x="42" y="13"/>
                </a:cubicBezTo>
                <a:cubicBezTo>
                  <a:pt x="42" y="12"/>
                  <a:pt x="40" y="12"/>
                  <a:pt x="39" y="13"/>
                </a:cubicBezTo>
                <a:cubicBezTo>
                  <a:pt x="23" y="30"/>
                  <a:pt x="23" y="30"/>
                  <a:pt x="23" y="30"/>
                </a:cubicBezTo>
                <a:cubicBezTo>
                  <a:pt x="15" y="22"/>
                  <a:pt x="15" y="22"/>
                  <a:pt x="15" y="22"/>
                </a:cubicBezTo>
                <a:cubicBezTo>
                  <a:pt x="14" y="21"/>
                  <a:pt x="13" y="21"/>
                  <a:pt x="12" y="22"/>
                </a:cubicBezTo>
                <a:cubicBezTo>
                  <a:pt x="8" y="26"/>
                  <a:pt x="8" y="26"/>
                  <a:pt x="8" y="26"/>
                </a:cubicBezTo>
                <a:cubicBezTo>
                  <a:pt x="7" y="27"/>
                  <a:pt x="7" y="28"/>
                  <a:pt x="8" y="29"/>
                </a:cubicBezTo>
                <a:cubicBezTo>
                  <a:pt x="21" y="42"/>
                  <a:pt x="21" y="42"/>
                  <a:pt x="21" y="42"/>
                </a:cubicBezTo>
                <a:cubicBezTo>
                  <a:pt x="22" y="43"/>
                  <a:pt x="23" y="43"/>
                  <a:pt x="24" y="42"/>
                </a:cubicBezTo>
                <a:lnTo>
                  <a:pt x="46" y="20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vert="horz" wrap="square" lIns="128580" tIns="64290" rIns="128580" bIns="6429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sz="80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F8D26E2-A1E8-459E-9278-0C9E28658FE9}"/>
              </a:ext>
            </a:extLst>
          </p:cNvPr>
          <p:cNvSpPr txBox="1"/>
          <p:nvPr/>
        </p:nvSpPr>
        <p:spPr>
          <a:xfrm>
            <a:off x="1348699" y="2885484"/>
            <a:ext cx="36236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Omnidirectional Movement</a:t>
            </a:r>
            <a:endParaRPr lang="zh-CN" altLang="en-US" sz="2400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6811383-65BD-42A7-8DA6-C9A04B6A789B}"/>
              </a:ext>
            </a:extLst>
          </p:cNvPr>
          <p:cNvSpPr/>
          <p:nvPr/>
        </p:nvSpPr>
        <p:spPr>
          <a:xfrm>
            <a:off x="1388815" y="3851723"/>
            <a:ext cx="215103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/>
              <a:t>Remote Control</a:t>
            </a:r>
            <a:endParaRPr lang="zh-CN" altLang="en-US" sz="24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1A8746D9-7FA8-44C8-811A-28345752B2C8}"/>
              </a:ext>
            </a:extLst>
          </p:cNvPr>
          <p:cNvSpPr/>
          <p:nvPr/>
        </p:nvSpPr>
        <p:spPr>
          <a:xfrm>
            <a:off x="1388815" y="4821918"/>
            <a:ext cx="26317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/>
              <a:t>Image Transmission</a:t>
            </a:r>
            <a:endParaRPr lang="zh-CN" altLang="en-US" sz="2400" dirty="0"/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E99E9F81-D6A1-4EE3-A95D-BC7995056150}"/>
              </a:ext>
            </a:extLst>
          </p:cNvPr>
          <p:cNvSpPr/>
          <p:nvPr/>
        </p:nvSpPr>
        <p:spPr>
          <a:xfrm>
            <a:off x="954942" y="2896245"/>
            <a:ext cx="391932" cy="3919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757539AD-319F-4437-97CF-4DDE24589E90}"/>
              </a:ext>
            </a:extLst>
          </p:cNvPr>
          <p:cNvSpPr/>
          <p:nvPr/>
        </p:nvSpPr>
        <p:spPr>
          <a:xfrm>
            <a:off x="954600" y="3872465"/>
            <a:ext cx="391932" cy="3919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2FEB24C4-5403-4DC7-B016-999C1EDEC40F}"/>
              </a:ext>
            </a:extLst>
          </p:cNvPr>
          <p:cNvSpPr/>
          <p:nvPr/>
        </p:nvSpPr>
        <p:spPr>
          <a:xfrm>
            <a:off x="956767" y="4891651"/>
            <a:ext cx="391932" cy="3919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4EBC5483-0F3E-4821-BB88-E3D1162D5932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4816" y="999390"/>
            <a:ext cx="6908165" cy="5772223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任意多边形 1">
            <a:extLst>
              <a:ext uri="{FF2B5EF4-FFF2-40B4-BE49-F238E27FC236}">
                <a16:creationId xmlns:a16="http://schemas.microsoft.com/office/drawing/2014/main" id="{0246B709-3296-4004-9C2E-2478884BD66E}"/>
              </a:ext>
            </a:extLst>
          </p:cNvPr>
          <p:cNvSpPr/>
          <p:nvPr/>
        </p:nvSpPr>
        <p:spPr>
          <a:xfrm rot="5400000">
            <a:off x="-2506837" y="3593464"/>
            <a:ext cx="14833648" cy="45719"/>
          </a:xfrm>
          <a:custGeom>
            <a:avLst/>
            <a:gdLst>
              <a:gd name="connsiteX0" fmla="*/ 0 w 8369300"/>
              <a:gd name="connsiteY0" fmla="*/ 0 h 0"/>
              <a:gd name="connsiteX1" fmla="*/ 8369300 w 83693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369300">
                <a:moveTo>
                  <a:pt x="0" y="0"/>
                </a:moveTo>
                <a:lnTo>
                  <a:pt x="8369300" y="0"/>
                </a:lnTo>
              </a:path>
            </a:pathLst>
          </a:custGeom>
          <a:noFill/>
          <a:ln>
            <a:solidFill>
              <a:srgbClr val="D5D5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zh-CN" altLang="en-US"/>
          </a:p>
        </p:txBody>
      </p:sp>
      <p:pic>
        <p:nvPicPr>
          <p:cNvPr id="22" name="图形 21" descr="清单演示文稿">
            <a:extLst>
              <a:ext uri="{FF2B5EF4-FFF2-40B4-BE49-F238E27FC236}">
                <a16:creationId xmlns:a16="http://schemas.microsoft.com/office/drawing/2014/main" id="{8910A845-A0B3-42B6-B0EC-B68DD37034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54210" y="1481230"/>
            <a:ext cx="666870" cy="666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8936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/>
          <p:cNvSpPr/>
          <p:nvPr/>
        </p:nvSpPr>
        <p:spPr>
          <a:xfrm>
            <a:off x="354" y="228285"/>
            <a:ext cx="225016" cy="5866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4" tIns="48217" rIns="96434" bIns="48217" rtlCol="0" anchor="ctr"/>
          <a:lstStyle/>
          <a:p>
            <a:pPr algn="ctr" defTabSz="964278"/>
            <a:endParaRPr lang="zh-CN" altLang="en-US" sz="1969">
              <a:solidFill>
                <a:srgbClr val="E7E6E6">
                  <a:lumMod val="50000"/>
                </a:srgbClr>
              </a:solidFill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392023" y="266575"/>
            <a:ext cx="2168863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64278"/>
            <a:r>
              <a:rPr lang="en-US" altLang="zh-CN" sz="2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04  Conclusion</a:t>
            </a:r>
            <a:endParaRPr lang="zh-CN" altLang="en-US" sz="2400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392023" y="635907"/>
            <a:ext cx="1429879" cy="3385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64278"/>
            <a:r>
              <a:rPr lang="en-US" altLang="zh-CN" sz="11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4.1  Project Summary  </a:t>
            </a:r>
          </a:p>
          <a:p>
            <a:pPr defTabSz="964278"/>
            <a:endParaRPr lang="zh-CN" altLang="en-US" sz="11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+mn-lt"/>
            </a:endParaRPr>
          </a:p>
        </p:txBody>
      </p:sp>
      <p:pic>
        <p:nvPicPr>
          <p:cNvPr id="14" name="图形 13" descr="清单演示文稿">
            <a:extLst>
              <a:ext uri="{FF2B5EF4-FFF2-40B4-BE49-F238E27FC236}">
                <a16:creationId xmlns:a16="http://schemas.microsoft.com/office/drawing/2014/main" id="{6FDE09F8-6596-489B-A103-D2F3DF6E32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54210" y="1481230"/>
            <a:ext cx="666870" cy="666870"/>
          </a:xfrm>
          <a:prstGeom prst="rect">
            <a:avLst/>
          </a:prstGeom>
        </p:spPr>
      </p:pic>
      <p:sp>
        <p:nvSpPr>
          <p:cNvPr id="15" name="Freeform 46">
            <a:extLst>
              <a:ext uri="{FF2B5EF4-FFF2-40B4-BE49-F238E27FC236}">
                <a16:creationId xmlns:a16="http://schemas.microsoft.com/office/drawing/2014/main" id="{E8F694A0-B112-4705-A3FA-D48E3EF8C485}"/>
              </a:ext>
            </a:extLst>
          </p:cNvPr>
          <p:cNvSpPr>
            <a:spLocks noEditPoints="1"/>
          </p:cNvSpPr>
          <p:nvPr/>
        </p:nvSpPr>
        <p:spPr bwMode="auto">
          <a:xfrm>
            <a:off x="956767" y="2896245"/>
            <a:ext cx="391932" cy="391932"/>
          </a:xfrm>
          <a:custGeom>
            <a:avLst/>
            <a:gdLst/>
            <a:ahLst/>
            <a:cxnLst>
              <a:cxn ang="0">
                <a:pos x="55" y="44"/>
              </a:cxn>
              <a:cxn ang="0">
                <a:pos x="44" y="55"/>
              </a:cxn>
              <a:cxn ang="0">
                <a:pos x="10" y="55"/>
              </a:cxn>
              <a:cxn ang="0">
                <a:pos x="0" y="44"/>
              </a:cxn>
              <a:cxn ang="0">
                <a:pos x="0" y="10"/>
              </a:cxn>
              <a:cxn ang="0">
                <a:pos x="10" y="0"/>
              </a:cxn>
              <a:cxn ang="0">
                <a:pos x="44" y="0"/>
              </a:cxn>
              <a:cxn ang="0">
                <a:pos x="55" y="10"/>
              </a:cxn>
              <a:cxn ang="0">
                <a:pos x="55" y="44"/>
              </a:cxn>
              <a:cxn ang="0">
                <a:pos x="46" y="20"/>
              </a:cxn>
              <a:cxn ang="0">
                <a:pos x="46" y="17"/>
              </a:cxn>
              <a:cxn ang="0">
                <a:pos x="42" y="13"/>
              </a:cxn>
              <a:cxn ang="0">
                <a:pos x="39" y="13"/>
              </a:cxn>
              <a:cxn ang="0">
                <a:pos x="23" y="30"/>
              </a:cxn>
              <a:cxn ang="0">
                <a:pos x="15" y="22"/>
              </a:cxn>
              <a:cxn ang="0">
                <a:pos x="12" y="22"/>
              </a:cxn>
              <a:cxn ang="0">
                <a:pos x="8" y="26"/>
              </a:cxn>
              <a:cxn ang="0">
                <a:pos x="8" y="29"/>
              </a:cxn>
              <a:cxn ang="0">
                <a:pos x="21" y="42"/>
              </a:cxn>
              <a:cxn ang="0">
                <a:pos x="24" y="42"/>
              </a:cxn>
              <a:cxn ang="0">
                <a:pos x="46" y="20"/>
              </a:cxn>
            </a:cxnLst>
            <a:rect l="0" t="0" r="r" b="b"/>
            <a:pathLst>
              <a:path w="55" h="55">
                <a:moveTo>
                  <a:pt x="55" y="44"/>
                </a:moveTo>
                <a:cubicBezTo>
                  <a:pt x="55" y="50"/>
                  <a:pt x="50" y="55"/>
                  <a:pt x="44" y="55"/>
                </a:cubicBezTo>
                <a:cubicBezTo>
                  <a:pt x="10" y="55"/>
                  <a:pt x="10" y="55"/>
                  <a:pt x="10" y="55"/>
                </a:cubicBezTo>
                <a:cubicBezTo>
                  <a:pt x="4" y="55"/>
                  <a:pt x="0" y="50"/>
                  <a:pt x="0" y="44"/>
                </a:cubicBezTo>
                <a:cubicBezTo>
                  <a:pt x="0" y="10"/>
                  <a:pt x="0" y="10"/>
                  <a:pt x="0" y="10"/>
                </a:cubicBezTo>
                <a:cubicBezTo>
                  <a:pt x="0" y="5"/>
                  <a:pt x="4" y="0"/>
                  <a:pt x="10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50" y="0"/>
                  <a:pt x="55" y="5"/>
                  <a:pt x="55" y="10"/>
                </a:cubicBezTo>
                <a:lnTo>
                  <a:pt x="55" y="44"/>
                </a:lnTo>
                <a:close/>
                <a:moveTo>
                  <a:pt x="46" y="20"/>
                </a:moveTo>
                <a:cubicBezTo>
                  <a:pt x="47" y="19"/>
                  <a:pt x="47" y="17"/>
                  <a:pt x="46" y="17"/>
                </a:cubicBezTo>
                <a:cubicBezTo>
                  <a:pt x="42" y="13"/>
                  <a:pt x="42" y="13"/>
                  <a:pt x="42" y="13"/>
                </a:cubicBezTo>
                <a:cubicBezTo>
                  <a:pt x="42" y="12"/>
                  <a:pt x="40" y="12"/>
                  <a:pt x="39" y="13"/>
                </a:cubicBezTo>
                <a:cubicBezTo>
                  <a:pt x="23" y="30"/>
                  <a:pt x="23" y="30"/>
                  <a:pt x="23" y="30"/>
                </a:cubicBezTo>
                <a:cubicBezTo>
                  <a:pt x="15" y="22"/>
                  <a:pt x="15" y="22"/>
                  <a:pt x="15" y="22"/>
                </a:cubicBezTo>
                <a:cubicBezTo>
                  <a:pt x="14" y="21"/>
                  <a:pt x="13" y="21"/>
                  <a:pt x="12" y="22"/>
                </a:cubicBezTo>
                <a:cubicBezTo>
                  <a:pt x="8" y="26"/>
                  <a:pt x="8" y="26"/>
                  <a:pt x="8" y="26"/>
                </a:cubicBezTo>
                <a:cubicBezTo>
                  <a:pt x="7" y="27"/>
                  <a:pt x="7" y="28"/>
                  <a:pt x="8" y="29"/>
                </a:cubicBezTo>
                <a:cubicBezTo>
                  <a:pt x="21" y="42"/>
                  <a:pt x="21" y="42"/>
                  <a:pt x="21" y="42"/>
                </a:cubicBezTo>
                <a:cubicBezTo>
                  <a:pt x="22" y="43"/>
                  <a:pt x="23" y="43"/>
                  <a:pt x="24" y="42"/>
                </a:cubicBezTo>
                <a:lnTo>
                  <a:pt x="46" y="20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vert="horz" wrap="square" lIns="128580" tIns="64290" rIns="128580" bIns="6429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sz="8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6" name="Freeform 46">
            <a:extLst>
              <a:ext uri="{FF2B5EF4-FFF2-40B4-BE49-F238E27FC236}">
                <a16:creationId xmlns:a16="http://schemas.microsoft.com/office/drawing/2014/main" id="{361BE068-E0E7-4640-BB08-2B738466BE44}"/>
              </a:ext>
            </a:extLst>
          </p:cNvPr>
          <p:cNvSpPr>
            <a:spLocks noEditPoints="1"/>
          </p:cNvSpPr>
          <p:nvPr/>
        </p:nvSpPr>
        <p:spPr bwMode="auto">
          <a:xfrm>
            <a:off x="956767" y="3867786"/>
            <a:ext cx="391932" cy="391932"/>
          </a:xfrm>
          <a:custGeom>
            <a:avLst/>
            <a:gdLst/>
            <a:ahLst/>
            <a:cxnLst>
              <a:cxn ang="0">
                <a:pos x="55" y="44"/>
              </a:cxn>
              <a:cxn ang="0">
                <a:pos x="44" y="55"/>
              </a:cxn>
              <a:cxn ang="0">
                <a:pos x="10" y="55"/>
              </a:cxn>
              <a:cxn ang="0">
                <a:pos x="0" y="44"/>
              </a:cxn>
              <a:cxn ang="0">
                <a:pos x="0" y="10"/>
              </a:cxn>
              <a:cxn ang="0">
                <a:pos x="10" y="0"/>
              </a:cxn>
              <a:cxn ang="0">
                <a:pos x="44" y="0"/>
              </a:cxn>
              <a:cxn ang="0">
                <a:pos x="55" y="10"/>
              </a:cxn>
              <a:cxn ang="0">
                <a:pos x="55" y="44"/>
              </a:cxn>
              <a:cxn ang="0">
                <a:pos x="46" y="20"/>
              </a:cxn>
              <a:cxn ang="0">
                <a:pos x="46" y="17"/>
              </a:cxn>
              <a:cxn ang="0">
                <a:pos x="42" y="13"/>
              </a:cxn>
              <a:cxn ang="0">
                <a:pos x="39" y="13"/>
              </a:cxn>
              <a:cxn ang="0">
                <a:pos x="23" y="30"/>
              </a:cxn>
              <a:cxn ang="0">
                <a:pos x="15" y="22"/>
              </a:cxn>
              <a:cxn ang="0">
                <a:pos x="12" y="22"/>
              </a:cxn>
              <a:cxn ang="0">
                <a:pos x="8" y="26"/>
              </a:cxn>
              <a:cxn ang="0">
                <a:pos x="8" y="29"/>
              </a:cxn>
              <a:cxn ang="0">
                <a:pos x="21" y="42"/>
              </a:cxn>
              <a:cxn ang="0">
                <a:pos x="24" y="42"/>
              </a:cxn>
              <a:cxn ang="0">
                <a:pos x="46" y="20"/>
              </a:cxn>
            </a:cxnLst>
            <a:rect l="0" t="0" r="r" b="b"/>
            <a:pathLst>
              <a:path w="55" h="55">
                <a:moveTo>
                  <a:pt x="55" y="44"/>
                </a:moveTo>
                <a:cubicBezTo>
                  <a:pt x="55" y="50"/>
                  <a:pt x="50" y="55"/>
                  <a:pt x="44" y="55"/>
                </a:cubicBezTo>
                <a:cubicBezTo>
                  <a:pt x="10" y="55"/>
                  <a:pt x="10" y="55"/>
                  <a:pt x="10" y="55"/>
                </a:cubicBezTo>
                <a:cubicBezTo>
                  <a:pt x="4" y="55"/>
                  <a:pt x="0" y="50"/>
                  <a:pt x="0" y="44"/>
                </a:cubicBezTo>
                <a:cubicBezTo>
                  <a:pt x="0" y="10"/>
                  <a:pt x="0" y="10"/>
                  <a:pt x="0" y="10"/>
                </a:cubicBezTo>
                <a:cubicBezTo>
                  <a:pt x="0" y="5"/>
                  <a:pt x="4" y="0"/>
                  <a:pt x="10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50" y="0"/>
                  <a:pt x="55" y="5"/>
                  <a:pt x="55" y="10"/>
                </a:cubicBezTo>
                <a:lnTo>
                  <a:pt x="55" y="44"/>
                </a:lnTo>
                <a:close/>
                <a:moveTo>
                  <a:pt x="46" y="20"/>
                </a:moveTo>
                <a:cubicBezTo>
                  <a:pt x="47" y="19"/>
                  <a:pt x="47" y="17"/>
                  <a:pt x="46" y="17"/>
                </a:cubicBezTo>
                <a:cubicBezTo>
                  <a:pt x="42" y="13"/>
                  <a:pt x="42" y="13"/>
                  <a:pt x="42" y="13"/>
                </a:cubicBezTo>
                <a:cubicBezTo>
                  <a:pt x="42" y="12"/>
                  <a:pt x="40" y="12"/>
                  <a:pt x="39" y="13"/>
                </a:cubicBezTo>
                <a:cubicBezTo>
                  <a:pt x="23" y="30"/>
                  <a:pt x="23" y="30"/>
                  <a:pt x="23" y="30"/>
                </a:cubicBezTo>
                <a:cubicBezTo>
                  <a:pt x="15" y="22"/>
                  <a:pt x="15" y="22"/>
                  <a:pt x="15" y="22"/>
                </a:cubicBezTo>
                <a:cubicBezTo>
                  <a:pt x="14" y="21"/>
                  <a:pt x="13" y="21"/>
                  <a:pt x="12" y="22"/>
                </a:cubicBezTo>
                <a:cubicBezTo>
                  <a:pt x="8" y="26"/>
                  <a:pt x="8" y="26"/>
                  <a:pt x="8" y="26"/>
                </a:cubicBezTo>
                <a:cubicBezTo>
                  <a:pt x="7" y="27"/>
                  <a:pt x="7" y="28"/>
                  <a:pt x="8" y="29"/>
                </a:cubicBezTo>
                <a:cubicBezTo>
                  <a:pt x="21" y="42"/>
                  <a:pt x="21" y="42"/>
                  <a:pt x="21" y="42"/>
                </a:cubicBezTo>
                <a:cubicBezTo>
                  <a:pt x="22" y="43"/>
                  <a:pt x="23" y="43"/>
                  <a:pt x="24" y="42"/>
                </a:cubicBezTo>
                <a:lnTo>
                  <a:pt x="46" y="20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vert="horz" wrap="square" lIns="128580" tIns="64290" rIns="128580" bIns="6429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sz="80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7" name="Freeform 46">
            <a:extLst>
              <a:ext uri="{FF2B5EF4-FFF2-40B4-BE49-F238E27FC236}">
                <a16:creationId xmlns:a16="http://schemas.microsoft.com/office/drawing/2014/main" id="{85EC9A81-9748-47BF-94B0-000D84E94191}"/>
              </a:ext>
            </a:extLst>
          </p:cNvPr>
          <p:cNvSpPr>
            <a:spLocks noEditPoints="1"/>
          </p:cNvSpPr>
          <p:nvPr/>
        </p:nvSpPr>
        <p:spPr bwMode="auto">
          <a:xfrm>
            <a:off x="956767" y="4891651"/>
            <a:ext cx="391932" cy="391932"/>
          </a:xfrm>
          <a:custGeom>
            <a:avLst/>
            <a:gdLst/>
            <a:ahLst/>
            <a:cxnLst>
              <a:cxn ang="0">
                <a:pos x="55" y="44"/>
              </a:cxn>
              <a:cxn ang="0">
                <a:pos x="44" y="55"/>
              </a:cxn>
              <a:cxn ang="0">
                <a:pos x="10" y="55"/>
              </a:cxn>
              <a:cxn ang="0">
                <a:pos x="0" y="44"/>
              </a:cxn>
              <a:cxn ang="0">
                <a:pos x="0" y="10"/>
              </a:cxn>
              <a:cxn ang="0">
                <a:pos x="10" y="0"/>
              </a:cxn>
              <a:cxn ang="0">
                <a:pos x="44" y="0"/>
              </a:cxn>
              <a:cxn ang="0">
                <a:pos x="55" y="10"/>
              </a:cxn>
              <a:cxn ang="0">
                <a:pos x="55" y="44"/>
              </a:cxn>
              <a:cxn ang="0">
                <a:pos x="46" y="20"/>
              </a:cxn>
              <a:cxn ang="0">
                <a:pos x="46" y="17"/>
              </a:cxn>
              <a:cxn ang="0">
                <a:pos x="42" y="13"/>
              </a:cxn>
              <a:cxn ang="0">
                <a:pos x="39" y="13"/>
              </a:cxn>
              <a:cxn ang="0">
                <a:pos x="23" y="30"/>
              </a:cxn>
              <a:cxn ang="0">
                <a:pos x="15" y="22"/>
              </a:cxn>
              <a:cxn ang="0">
                <a:pos x="12" y="22"/>
              </a:cxn>
              <a:cxn ang="0">
                <a:pos x="8" y="26"/>
              </a:cxn>
              <a:cxn ang="0">
                <a:pos x="8" y="29"/>
              </a:cxn>
              <a:cxn ang="0">
                <a:pos x="21" y="42"/>
              </a:cxn>
              <a:cxn ang="0">
                <a:pos x="24" y="42"/>
              </a:cxn>
              <a:cxn ang="0">
                <a:pos x="46" y="20"/>
              </a:cxn>
            </a:cxnLst>
            <a:rect l="0" t="0" r="r" b="b"/>
            <a:pathLst>
              <a:path w="55" h="55">
                <a:moveTo>
                  <a:pt x="55" y="44"/>
                </a:moveTo>
                <a:cubicBezTo>
                  <a:pt x="55" y="50"/>
                  <a:pt x="50" y="55"/>
                  <a:pt x="44" y="55"/>
                </a:cubicBezTo>
                <a:cubicBezTo>
                  <a:pt x="10" y="55"/>
                  <a:pt x="10" y="55"/>
                  <a:pt x="10" y="55"/>
                </a:cubicBezTo>
                <a:cubicBezTo>
                  <a:pt x="4" y="55"/>
                  <a:pt x="0" y="50"/>
                  <a:pt x="0" y="44"/>
                </a:cubicBezTo>
                <a:cubicBezTo>
                  <a:pt x="0" y="10"/>
                  <a:pt x="0" y="10"/>
                  <a:pt x="0" y="10"/>
                </a:cubicBezTo>
                <a:cubicBezTo>
                  <a:pt x="0" y="5"/>
                  <a:pt x="4" y="0"/>
                  <a:pt x="10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50" y="0"/>
                  <a:pt x="55" y="5"/>
                  <a:pt x="55" y="10"/>
                </a:cubicBezTo>
                <a:lnTo>
                  <a:pt x="55" y="44"/>
                </a:lnTo>
                <a:close/>
                <a:moveTo>
                  <a:pt x="46" y="20"/>
                </a:moveTo>
                <a:cubicBezTo>
                  <a:pt x="47" y="19"/>
                  <a:pt x="47" y="17"/>
                  <a:pt x="46" y="17"/>
                </a:cubicBezTo>
                <a:cubicBezTo>
                  <a:pt x="42" y="13"/>
                  <a:pt x="42" y="13"/>
                  <a:pt x="42" y="13"/>
                </a:cubicBezTo>
                <a:cubicBezTo>
                  <a:pt x="42" y="12"/>
                  <a:pt x="40" y="12"/>
                  <a:pt x="39" y="13"/>
                </a:cubicBezTo>
                <a:cubicBezTo>
                  <a:pt x="23" y="30"/>
                  <a:pt x="23" y="30"/>
                  <a:pt x="23" y="30"/>
                </a:cubicBezTo>
                <a:cubicBezTo>
                  <a:pt x="15" y="22"/>
                  <a:pt x="15" y="22"/>
                  <a:pt x="15" y="22"/>
                </a:cubicBezTo>
                <a:cubicBezTo>
                  <a:pt x="14" y="21"/>
                  <a:pt x="13" y="21"/>
                  <a:pt x="12" y="22"/>
                </a:cubicBezTo>
                <a:cubicBezTo>
                  <a:pt x="8" y="26"/>
                  <a:pt x="8" y="26"/>
                  <a:pt x="8" y="26"/>
                </a:cubicBezTo>
                <a:cubicBezTo>
                  <a:pt x="7" y="27"/>
                  <a:pt x="7" y="28"/>
                  <a:pt x="8" y="29"/>
                </a:cubicBezTo>
                <a:cubicBezTo>
                  <a:pt x="21" y="42"/>
                  <a:pt x="21" y="42"/>
                  <a:pt x="21" y="42"/>
                </a:cubicBezTo>
                <a:cubicBezTo>
                  <a:pt x="22" y="43"/>
                  <a:pt x="23" y="43"/>
                  <a:pt x="24" y="42"/>
                </a:cubicBezTo>
                <a:lnTo>
                  <a:pt x="46" y="20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vert="horz" wrap="square" lIns="128580" tIns="64290" rIns="128580" bIns="6429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sz="80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F8D26E2-A1E8-459E-9278-0C9E28658FE9}"/>
              </a:ext>
            </a:extLst>
          </p:cNvPr>
          <p:cNvSpPr txBox="1"/>
          <p:nvPr/>
        </p:nvSpPr>
        <p:spPr>
          <a:xfrm>
            <a:off x="1348699" y="2885484"/>
            <a:ext cx="36236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Omnidirectional Movement</a:t>
            </a:r>
            <a:endParaRPr lang="zh-CN" altLang="en-US" sz="2400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6811383-65BD-42A7-8DA6-C9A04B6A789B}"/>
              </a:ext>
            </a:extLst>
          </p:cNvPr>
          <p:cNvSpPr/>
          <p:nvPr/>
        </p:nvSpPr>
        <p:spPr>
          <a:xfrm>
            <a:off x="1388815" y="3851723"/>
            <a:ext cx="215103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/>
              <a:t>Remote Control</a:t>
            </a:r>
            <a:endParaRPr lang="zh-CN" altLang="en-US" sz="24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1A8746D9-7FA8-44C8-811A-28345752B2C8}"/>
              </a:ext>
            </a:extLst>
          </p:cNvPr>
          <p:cNvSpPr/>
          <p:nvPr/>
        </p:nvSpPr>
        <p:spPr>
          <a:xfrm>
            <a:off x="1388815" y="4821918"/>
            <a:ext cx="26317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/>
              <a:t>Image Transmission</a:t>
            </a:r>
            <a:endParaRPr lang="zh-CN" altLang="en-US" sz="2400" dirty="0"/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E99E9F81-D6A1-4EE3-A95D-BC7995056150}"/>
              </a:ext>
            </a:extLst>
          </p:cNvPr>
          <p:cNvSpPr/>
          <p:nvPr/>
        </p:nvSpPr>
        <p:spPr>
          <a:xfrm>
            <a:off x="954942" y="2896245"/>
            <a:ext cx="391932" cy="3919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757539AD-319F-4437-97CF-4DDE24589E90}"/>
              </a:ext>
            </a:extLst>
          </p:cNvPr>
          <p:cNvSpPr/>
          <p:nvPr/>
        </p:nvSpPr>
        <p:spPr>
          <a:xfrm>
            <a:off x="954600" y="3872465"/>
            <a:ext cx="391932" cy="3919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2FEB24C4-5403-4DC7-B016-999C1EDEC40F}"/>
              </a:ext>
            </a:extLst>
          </p:cNvPr>
          <p:cNvSpPr/>
          <p:nvPr/>
        </p:nvSpPr>
        <p:spPr>
          <a:xfrm>
            <a:off x="956767" y="4891651"/>
            <a:ext cx="391932" cy="3919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C81C7C34-0948-459C-80ED-B22EFF963824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523" y="2213238"/>
            <a:ext cx="7206751" cy="3276969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任意多边形 1">
            <a:extLst>
              <a:ext uri="{FF2B5EF4-FFF2-40B4-BE49-F238E27FC236}">
                <a16:creationId xmlns:a16="http://schemas.microsoft.com/office/drawing/2014/main" id="{52A3D945-7A01-4865-9384-A9683F4090CC}"/>
              </a:ext>
            </a:extLst>
          </p:cNvPr>
          <p:cNvSpPr/>
          <p:nvPr/>
        </p:nvSpPr>
        <p:spPr>
          <a:xfrm rot="5400000">
            <a:off x="-2506837" y="3593464"/>
            <a:ext cx="14833648" cy="45719"/>
          </a:xfrm>
          <a:custGeom>
            <a:avLst/>
            <a:gdLst>
              <a:gd name="connsiteX0" fmla="*/ 0 w 8369300"/>
              <a:gd name="connsiteY0" fmla="*/ 0 h 0"/>
              <a:gd name="connsiteX1" fmla="*/ 8369300 w 83693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369300">
                <a:moveTo>
                  <a:pt x="0" y="0"/>
                </a:moveTo>
                <a:lnTo>
                  <a:pt x="8369300" y="0"/>
                </a:lnTo>
              </a:path>
            </a:pathLst>
          </a:custGeom>
          <a:noFill/>
          <a:ln>
            <a:solidFill>
              <a:srgbClr val="D5D5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31463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矩形 56"/>
          <p:cNvSpPr/>
          <p:nvPr/>
        </p:nvSpPr>
        <p:spPr bwMode="auto">
          <a:xfrm flipH="1">
            <a:off x="2199727" y="1939665"/>
            <a:ext cx="204567" cy="204567"/>
          </a:xfrm>
          <a:prstGeom prst="rect">
            <a:avLst/>
          </a:prstGeom>
          <a:solidFill>
            <a:schemeClr val="accent4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zh-CN" altLang="en-US"/>
          </a:p>
        </p:txBody>
      </p:sp>
      <p:grpSp>
        <p:nvGrpSpPr>
          <p:cNvPr id="30" name="组合 7"/>
          <p:cNvGrpSpPr>
            <a:grpSpLocks/>
          </p:cNvGrpSpPr>
          <p:nvPr/>
        </p:nvGrpSpPr>
        <p:grpSpPr bwMode="auto">
          <a:xfrm>
            <a:off x="2410016" y="1713527"/>
            <a:ext cx="5171484" cy="1156937"/>
            <a:chOff x="4267634" y="880115"/>
            <a:chExt cx="3675330" cy="822874"/>
          </a:xfrm>
        </p:grpSpPr>
        <p:sp>
          <p:nvSpPr>
            <p:cNvPr id="31" name="文本框 66"/>
            <p:cNvSpPr txBox="1">
              <a:spLocks noChangeArrowheads="1"/>
            </p:cNvSpPr>
            <p:nvPr/>
          </p:nvSpPr>
          <p:spPr bwMode="auto">
            <a:xfrm>
              <a:off x="4267634" y="1374629"/>
              <a:ext cx="3675330" cy="3283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CN" sz="2400" dirty="0">
                  <a:solidFill>
                    <a:schemeClr val="accent1">
                      <a:lumMod val="75000"/>
                    </a:schemeClr>
                  </a:solidFill>
                  <a:ea typeface="微软雅黑" panose="020B0503020204020204" pitchFamily="34" charset="-122"/>
                </a:rPr>
                <a:t>Technology &amp; science development</a:t>
              </a:r>
              <a:endParaRPr lang="zh-CN" altLang="en-US" sz="2400" dirty="0">
                <a:solidFill>
                  <a:schemeClr val="accent1">
                    <a:lumMod val="75000"/>
                  </a:schemeClr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33" name="任意多边形 32"/>
            <p:cNvSpPr/>
            <p:nvPr/>
          </p:nvSpPr>
          <p:spPr>
            <a:xfrm>
              <a:off x="4354766" y="1286573"/>
              <a:ext cx="287153" cy="0"/>
            </a:xfrm>
            <a:custGeom>
              <a:avLst/>
              <a:gdLst>
                <a:gd name="connsiteX0" fmla="*/ 0 w 504825"/>
                <a:gd name="connsiteY0" fmla="*/ 0 h 0"/>
                <a:gd name="connsiteX1" fmla="*/ 504825 w 504825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04825">
                  <a:moveTo>
                    <a:pt x="0" y="0"/>
                  </a:moveTo>
                  <a:lnTo>
                    <a:pt x="504825" y="0"/>
                  </a:lnTo>
                </a:path>
              </a:pathLst>
            </a:custGeom>
            <a:noFill/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zh-CN" altLang="en-US"/>
            </a:p>
          </p:txBody>
        </p:sp>
        <p:sp>
          <p:nvSpPr>
            <p:cNvPr id="34" name="文本框 66"/>
            <p:cNvSpPr txBox="1">
              <a:spLocks noChangeArrowheads="1"/>
            </p:cNvSpPr>
            <p:nvPr/>
          </p:nvSpPr>
          <p:spPr bwMode="auto">
            <a:xfrm>
              <a:off x="4273628" y="880115"/>
              <a:ext cx="261114" cy="372141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defPPr>
                <a:defRPr lang="zh-CN"/>
              </a:defPPr>
              <a:lvl1pPr eaLnBrk="1" hangingPunct="1">
                <a:defRPr sz="4400">
                  <a:latin typeface="Simply City Light" panose="020B0303020202080204" pitchFamily="34" charset="0"/>
                  <a:ea typeface="SimSun-ExtB" panose="02010609060101010101" pitchFamily="49" charset="-122"/>
                  <a:cs typeface="Arial" panose="020B0604020202020204" pitchFamily="34" charset="0"/>
                </a:defRPr>
              </a:lvl1pPr>
              <a:lvl2pPr marL="742950" indent="-285750"/>
              <a:lvl3pPr marL="1143000" indent="-228600"/>
              <a:lvl4pPr marL="1600200" indent="-228600"/>
              <a:lvl5pPr marL="2057400" indent="-228600"/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</a:lvl9pPr>
            </a:lstStyle>
            <a:p>
              <a:r>
                <a:rPr lang="en-US" altLang="zh-CN" sz="2800" dirty="0">
                  <a:solidFill>
                    <a:schemeClr val="accent1">
                      <a:lumMod val="75000"/>
                    </a:schemeClr>
                  </a:solidFill>
                  <a:ea typeface="微软雅黑" panose="020B0503020204020204" pitchFamily="34" charset="-122"/>
                </a:rPr>
                <a:t>1</a:t>
              </a:r>
              <a:endParaRPr lang="zh-CN" altLang="en-US" sz="2800" dirty="0">
                <a:solidFill>
                  <a:schemeClr val="accent1">
                    <a:lumMod val="75000"/>
                  </a:schemeClr>
                </a:solidFill>
                <a:ea typeface="微软雅黑" panose="020B0503020204020204" pitchFamily="34" charset="-122"/>
              </a:endParaRPr>
            </a:p>
          </p:txBody>
        </p:sp>
      </p:grpSp>
      <p:sp>
        <p:nvSpPr>
          <p:cNvPr id="25" name="矩形 24"/>
          <p:cNvSpPr/>
          <p:nvPr/>
        </p:nvSpPr>
        <p:spPr>
          <a:xfrm>
            <a:off x="354" y="228285"/>
            <a:ext cx="225016" cy="5866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4" tIns="48217" rIns="96434" bIns="48217" rtlCol="0" anchor="ctr"/>
          <a:lstStyle/>
          <a:p>
            <a:pPr algn="ctr" defTabSz="964278"/>
            <a:endParaRPr lang="zh-CN" altLang="en-US" sz="1969">
              <a:solidFill>
                <a:srgbClr val="E7E6E6">
                  <a:lumMod val="50000"/>
                </a:srgbClr>
              </a:solidFill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392023" y="266575"/>
            <a:ext cx="402112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2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01 </a:t>
            </a:r>
            <a:r>
              <a:rPr lang="en-US" altLang="zh-CN" sz="2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Introduction</a:t>
            </a:r>
            <a:endParaRPr lang="zh-CN" altLang="en-US" sz="2400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392023" y="635907"/>
            <a:ext cx="1025922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64278"/>
            <a:r>
              <a:rPr lang="en-US" altLang="zh-CN" sz="11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1.1  Background</a:t>
            </a:r>
            <a:endParaRPr lang="zh-CN" altLang="en-US" sz="11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+mn-lt"/>
            </a:endParaRPr>
          </a:p>
        </p:txBody>
      </p:sp>
      <p:grpSp>
        <p:nvGrpSpPr>
          <p:cNvPr id="28" name="组合 7">
            <a:extLst>
              <a:ext uri="{FF2B5EF4-FFF2-40B4-BE49-F238E27FC236}">
                <a16:creationId xmlns:a16="http://schemas.microsoft.com/office/drawing/2014/main" id="{125465F2-94F7-4B5A-8A35-D3436DB351AE}"/>
              </a:ext>
            </a:extLst>
          </p:cNvPr>
          <p:cNvGrpSpPr>
            <a:grpSpLocks/>
          </p:cNvGrpSpPr>
          <p:nvPr/>
        </p:nvGrpSpPr>
        <p:grpSpPr bwMode="auto">
          <a:xfrm>
            <a:off x="2302010" y="3214851"/>
            <a:ext cx="5390733" cy="1156937"/>
            <a:chOff x="4134115" y="880115"/>
            <a:chExt cx="3831148" cy="822874"/>
          </a:xfrm>
        </p:grpSpPr>
        <p:sp>
          <p:nvSpPr>
            <p:cNvPr id="29" name="文本框 66">
              <a:extLst>
                <a:ext uri="{FF2B5EF4-FFF2-40B4-BE49-F238E27FC236}">
                  <a16:creationId xmlns:a16="http://schemas.microsoft.com/office/drawing/2014/main" id="{507DADAD-F580-4510-9A1F-B1A2D676841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34115" y="1374629"/>
              <a:ext cx="3831148" cy="3283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CN" sz="2400" dirty="0">
                  <a:solidFill>
                    <a:schemeClr val="accent1">
                      <a:lumMod val="75000"/>
                    </a:schemeClr>
                  </a:solidFill>
                  <a:ea typeface="微软雅黑" panose="020B0503020204020204" pitchFamily="34" charset="-122"/>
                </a:rPr>
                <a:t>Accuracy, Cost-effective, High efficiency</a:t>
              </a:r>
              <a:r>
                <a:rPr lang="zh-CN" altLang="en-US" sz="2400" dirty="0">
                  <a:solidFill>
                    <a:schemeClr val="accent1">
                      <a:lumMod val="75000"/>
                    </a:schemeClr>
                  </a:solidFill>
                  <a:ea typeface="微软雅黑" panose="020B0503020204020204" pitchFamily="34" charset="-122"/>
                </a:rPr>
                <a:t> </a:t>
              </a:r>
            </a:p>
          </p:txBody>
        </p:sp>
        <p:sp>
          <p:nvSpPr>
            <p:cNvPr id="32" name="任意多边形 32">
              <a:extLst>
                <a:ext uri="{FF2B5EF4-FFF2-40B4-BE49-F238E27FC236}">
                  <a16:creationId xmlns:a16="http://schemas.microsoft.com/office/drawing/2014/main" id="{C23E49CC-8B70-4229-8EAE-0C56DA67B8BB}"/>
                </a:ext>
              </a:extLst>
            </p:cNvPr>
            <p:cNvSpPr/>
            <p:nvPr/>
          </p:nvSpPr>
          <p:spPr>
            <a:xfrm>
              <a:off x="4354766" y="1286573"/>
              <a:ext cx="287153" cy="0"/>
            </a:xfrm>
            <a:custGeom>
              <a:avLst/>
              <a:gdLst>
                <a:gd name="connsiteX0" fmla="*/ 0 w 504825"/>
                <a:gd name="connsiteY0" fmla="*/ 0 h 0"/>
                <a:gd name="connsiteX1" fmla="*/ 504825 w 504825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04825">
                  <a:moveTo>
                    <a:pt x="0" y="0"/>
                  </a:moveTo>
                  <a:lnTo>
                    <a:pt x="504825" y="0"/>
                  </a:lnTo>
                </a:path>
              </a:pathLst>
            </a:custGeom>
            <a:noFill/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zh-CN" altLang="en-US"/>
            </a:p>
          </p:txBody>
        </p:sp>
        <p:sp>
          <p:nvSpPr>
            <p:cNvPr id="46" name="文本框 66">
              <a:extLst>
                <a:ext uri="{FF2B5EF4-FFF2-40B4-BE49-F238E27FC236}">
                  <a16:creationId xmlns:a16="http://schemas.microsoft.com/office/drawing/2014/main" id="{54359885-753C-44B3-9375-3A4F351E83E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41021" y="880115"/>
              <a:ext cx="261114" cy="372141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defPPr>
                <a:defRPr lang="zh-CN"/>
              </a:defPPr>
              <a:lvl1pPr eaLnBrk="1" hangingPunct="1">
                <a:defRPr sz="4400">
                  <a:latin typeface="Simply City Light" panose="020B0303020202080204" pitchFamily="34" charset="0"/>
                  <a:ea typeface="SimSun-ExtB" panose="02010609060101010101" pitchFamily="49" charset="-122"/>
                  <a:cs typeface="Arial" panose="020B0604020202020204" pitchFamily="34" charset="0"/>
                </a:defRPr>
              </a:lvl1pPr>
              <a:lvl2pPr marL="742950" indent="-285750"/>
              <a:lvl3pPr marL="1143000" indent="-228600"/>
              <a:lvl4pPr marL="1600200" indent="-228600"/>
              <a:lvl5pPr marL="2057400" indent="-228600"/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</a:lvl9pPr>
            </a:lstStyle>
            <a:p>
              <a:r>
                <a:rPr lang="en-US" altLang="zh-CN" sz="2800" dirty="0">
                  <a:solidFill>
                    <a:schemeClr val="accent1">
                      <a:lumMod val="75000"/>
                    </a:schemeClr>
                  </a:solidFill>
                  <a:ea typeface="微软雅黑" panose="020B0503020204020204" pitchFamily="34" charset="-122"/>
                </a:rPr>
                <a:t>2</a:t>
              </a:r>
              <a:endParaRPr lang="zh-CN" altLang="en-US" sz="2800" dirty="0">
                <a:solidFill>
                  <a:schemeClr val="accent1">
                    <a:lumMod val="75000"/>
                  </a:schemeClr>
                </a:solidFill>
                <a:ea typeface="微软雅黑" panose="020B0503020204020204" pitchFamily="34" charset="-122"/>
              </a:endParaRPr>
            </a:p>
          </p:txBody>
        </p:sp>
      </p:grpSp>
      <p:grpSp>
        <p:nvGrpSpPr>
          <p:cNvPr id="55" name="组合 7">
            <a:extLst>
              <a:ext uri="{FF2B5EF4-FFF2-40B4-BE49-F238E27FC236}">
                <a16:creationId xmlns:a16="http://schemas.microsoft.com/office/drawing/2014/main" id="{D87F59D7-0BAD-49F2-8C07-28E772906E0D}"/>
              </a:ext>
            </a:extLst>
          </p:cNvPr>
          <p:cNvGrpSpPr>
            <a:grpSpLocks/>
          </p:cNvGrpSpPr>
          <p:nvPr/>
        </p:nvGrpSpPr>
        <p:grpSpPr bwMode="auto">
          <a:xfrm>
            <a:off x="2402586" y="4656679"/>
            <a:ext cx="3264840" cy="1108688"/>
            <a:chOff x="4177691" y="870404"/>
            <a:chExt cx="2320294" cy="788557"/>
          </a:xfrm>
        </p:grpSpPr>
        <p:sp>
          <p:nvSpPr>
            <p:cNvPr id="56" name="文本框 66">
              <a:extLst>
                <a:ext uri="{FF2B5EF4-FFF2-40B4-BE49-F238E27FC236}">
                  <a16:creationId xmlns:a16="http://schemas.microsoft.com/office/drawing/2014/main" id="{814BE68F-4E78-47ED-8D92-D2D6272D123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77691" y="1330601"/>
              <a:ext cx="2320294" cy="3283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CN" sz="2400" dirty="0">
                  <a:solidFill>
                    <a:schemeClr val="accent1">
                      <a:lumMod val="75000"/>
                    </a:schemeClr>
                  </a:solidFill>
                  <a:ea typeface="微软雅黑" panose="020B0503020204020204" pitchFamily="34" charset="-122"/>
                </a:rPr>
                <a:t>Mechanization</a:t>
              </a:r>
              <a:endParaRPr lang="zh-CN" altLang="en-US" sz="2400" dirty="0">
                <a:solidFill>
                  <a:schemeClr val="accent1">
                    <a:lumMod val="75000"/>
                  </a:schemeClr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59" name="任意多边形 32">
              <a:extLst>
                <a:ext uri="{FF2B5EF4-FFF2-40B4-BE49-F238E27FC236}">
                  <a16:creationId xmlns:a16="http://schemas.microsoft.com/office/drawing/2014/main" id="{1503A8FF-EC0C-4869-A3EA-3D737C90C43C}"/>
                </a:ext>
              </a:extLst>
            </p:cNvPr>
            <p:cNvSpPr/>
            <p:nvPr/>
          </p:nvSpPr>
          <p:spPr>
            <a:xfrm>
              <a:off x="4354766" y="1286573"/>
              <a:ext cx="287153" cy="0"/>
            </a:xfrm>
            <a:custGeom>
              <a:avLst/>
              <a:gdLst>
                <a:gd name="connsiteX0" fmla="*/ 0 w 504825"/>
                <a:gd name="connsiteY0" fmla="*/ 0 h 0"/>
                <a:gd name="connsiteX1" fmla="*/ 504825 w 504825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04825">
                  <a:moveTo>
                    <a:pt x="0" y="0"/>
                  </a:moveTo>
                  <a:lnTo>
                    <a:pt x="504825" y="0"/>
                  </a:lnTo>
                </a:path>
              </a:pathLst>
            </a:custGeom>
            <a:noFill/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zh-CN" altLang="en-US"/>
            </a:p>
          </p:txBody>
        </p:sp>
        <p:sp>
          <p:nvSpPr>
            <p:cNvPr id="60" name="文本框 66">
              <a:extLst>
                <a:ext uri="{FF2B5EF4-FFF2-40B4-BE49-F238E27FC236}">
                  <a16:creationId xmlns:a16="http://schemas.microsoft.com/office/drawing/2014/main" id="{5C846F59-8487-430F-A176-275B5BDA412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24209" y="870404"/>
              <a:ext cx="261114" cy="372141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defPPr>
                <a:defRPr lang="zh-CN"/>
              </a:defPPr>
              <a:lvl1pPr eaLnBrk="1" hangingPunct="1">
                <a:defRPr sz="4400">
                  <a:latin typeface="Simply City Light" panose="020B0303020202080204" pitchFamily="34" charset="0"/>
                  <a:ea typeface="SimSun-ExtB" panose="02010609060101010101" pitchFamily="49" charset="-122"/>
                  <a:cs typeface="Arial" panose="020B0604020202020204" pitchFamily="34" charset="0"/>
                </a:defRPr>
              </a:lvl1pPr>
              <a:lvl2pPr marL="742950" indent="-285750"/>
              <a:lvl3pPr marL="1143000" indent="-228600"/>
              <a:lvl4pPr marL="1600200" indent="-228600"/>
              <a:lvl5pPr marL="2057400" indent="-228600"/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</a:lvl9pPr>
            </a:lstStyle>
            <a:p>
              <a:r>
                <a:rPr lang="en-US" altLang="zh-CN" sz="2800" dirty="0">
                  <a:solidFill>
                    <a:schemeClr val="accent1">
                      <a:lumMod val="75000"/>
                    </a:schemeClr>
                  </a:solidFill>
                  <a:ea typeface="微软雅黑" panose="020B0503020204020204" pitchFamily="34" charset="-122"/>
                </a:rPr>
                <a:t>3</a:t>
              </a:r>
              <a:endParaRPr lang="zh-CN" altLang="en-US" sz="2800" dirty="0">
                <a:solidFill>
                  <a:schemeClr val="accent1">
                    <a:lumMod val="75000"/>
                  </a:schemeClr>
                </a:solidFill>
                <a:ea typeface="微软雅黑" panose="020B0503020204020204" pitchFamily="34" charset="-122"/>
              </a:endParaRPr>
            </a:p>
          </p:txBody>
        </p:sp>
      </p:grpSp>
      <p:pic>
        <p:nvPicPr>
          <p:cNvPr id="36" name="图形 35" descr="文档">
            <a:extLst>
              <a:ext uri="{FF2B5EF4-FFF2-40B4-BE49-F238E27FC236}">
                <a16:creationId xmlns:a16="http://schemas.microsoft.com/office/drawing/2014/main" id="{9005C698-B7B6-4990-BCAB-3961817036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0475" y="1565290"/>
            <a:ext cx="914400" cy="914400"/>
          </a:xfrm>
          <a:prstGeom prst="rect">
            <a:avLst/>
          </a:prstGeom>
        </p:spPr>
      </p:pic>
      <p:sp>
        <p:nvSpPr>
          <p:cNvPr id="22" name="矩形 21">
            <a:extLst>
              <a:ext uri="{FF2B5EF4-FFF2-40B4-BE49-F238E27FC236}">
                <a16:creationId xmlns:a16="http://schemas.microsoft.com/office/drawing/2014/main" id="{619210FB-D4FA-40CD-84C8-655228774682}"/>
              </a:ext>
            </a:extLst>
          </p:cNvPr>
          <p:cNvSpPr/>
          <p:nvPr/>
        </p:nvSpPr>
        <p:spPr bwMode="auto">
          <a:xfrm flipH="1">
            <a:off x="2198020" y="3447990"/>
            <a:ext cx="204567" cy="204567"/>
          </a:xfrm>
          <a:prstGeom prst="rect">
            <a:avLst/>
          </a:prstGeom>
          <a:solidFill>
            <a:schemeClr val="accent4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F51B02EC-D42E-4118-BB18-1EBE29DE5223}"/>
              </a:ext>
            </a:extLst>
          </p:cNvPr>
          <p:cNvSpPr/>
          <p:nvPr/>
        </p:nvSpPr>
        <p:spPr bwMode="auto">
          <a:xfrm flipH="1">
            <a:off x="2205449" y="4918288"/>
            <a:ext cx="204567" cy="204567"/>
          </a:xfrm>
          <a:prstGeom prst="rect">
            <a:avLst/>
          </a:prstGeom>
          <a:solidFill>
            <a:schemeClr val="accent4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58588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/>
          <p:cNvSpPr/>
          <p:nvPr/>
        </p:nvSpPr>
        <p:spPr>
          <a:xfrm>
            <a:off x="354" y="228285"/>
            <a:ext cx="225016" cy="5866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4" tIns="48217" rIns="96434" bIns="48217" rtlCol="0" anchor="ctr"/>
          <a:lstStyle/>
          <a:p>
            <a:pPr algn="ctr" defTabSz="964278"/>
            <a:endParaRPr lang="zh-CN" altLang="en-US" sz="1969">
              <a:solidFill>
                <a:srgbClr val="E7E6E6">
                  <a:lumMod val="50000"/>
                </a:srgbClr>
              </a:solidFill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392023" y="266575"/>
            <a:ext cx="2168863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64278"/>
            <a:r>
              <a:rPr lang="en-US" altLang="zh-CN" sz="2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04  Conclusion</a:t>
            </a:r>
            <a:endParaRPr lang="zh-CN" altLang="en-US" sz="2400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392023" y="635907"/>
            <a:ext cx="1429879" cy="3385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64278"/>
            <a:r>
              <a:rPr lang="en-US" altLang="zh-CN" sz="11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4.1  Project Summary  </a:t>
            </a:r>
          </a:p>
          <a:p>
            <a:pPr defTabSz="964278"/>
            <a:endParaRPr lang="zh-CN" altLang="en-US" sz="11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+mn-lt"/>
            </a:endParaRPr>
          </a:p>
        </p:txBody>
      </p:sp>
      <p:sp>
        <p:nvSpPr>
          <p:cNvPr id="15" name="Freeform 46">
            <a:extLst>
              <a:ext uri="{FF2B5EF4-FFF2-40B4-BE49-F238E27FC236}">
                <a16:creationId xmlns:a16="http://schemas.microsoft.com/office/drawing/2014/main" id="{E8F694A0-B112-4705-A3FA-D48E3EF8C485}"/>
              </a:ext>
            </a:extLst>
          </p:cNvPr>
          <p:cNvSpPr>
            <a:spLocks noEditPoints="1"/>
          </p:cNvSpPr>
          <p:nvPr/>
        </p:nvSpPr>
        <p:spPr bwMode="auto">
          <a:xfrm>
            <a:off x="956767" y="2896245"/>
            <a:ext cx="391932" cy="391932"/>
          </a:xfrm>
          <a:custGeom>
            <a:avLst/>
            <a:gdLst/>
            <a:ahLst/>
            <a:cxnLst>
              <a:cxn ang="0">
                <a:pos x="55" y="44"/>
              </a:cxn>
              <a:cxn ang="0">
                <a:pos x="44" y="55"/>
              </a:cxn>
              <a:cxn ang="0">
                <a:pos x="10" y="55"/>
              </a:cxn>
              <a:cxn ang="0">
                <a:pos x="0" y="44"/>
              </a:cxn>
              <a:cxn ang="0">
                <a:pos x="0" y="10"/>
              </a:cxn>
              <a:cxn ang="0">
                <a:pos x="10" y="0"/>
              </a:cxn>
              <a:cxn ang="0">
                <a:pos x="44" y="0"/>
              </a:cxn>
              <a:cxn ang="0">
                <a:pos x="55" y="10"/>
              </a:cxn>
              <a:cxn ang="0">
                <a:pos x="55" y="44"/>
              </a:cxn>
              <a:cxn ang="0">
                <a:pos x="46" y="20"/>
              </a:cxn>
              <a:cxn ang="0">
                <a:pos x="46" y="17"/>
              </a:cxn>
              <a:cxn ang="0">
                <a:pos x="42" y="13"/>
              </a:cxn>
              <a:cxn ang="0">
                <a:pos x="39" y="13"/>
              </a:cxn>
              <a:cxn ang="0">
                <a:pos x="23" y="30"/>
              </a:cxn>
              <a:cxn ang="0">
                <a:pos x="15" y="22"/>
              </a:cxn>
              <a:cxn ang="0">
                <a:pos x="12" y="22"/>
              </a:cxn>
              <a:cxn ang="0">
                <a:pos x="8" y="26"/>
              </a:cxn>
              <a:cxn ang="0">
                <a:pos x="8" y="29"/>
              </a:cxn>
              <a:cxn ang="0">
                <a:pos x="21" y="42"/>
              </a:cxn>
              <a:cxn ang="0">
                <a:pos x="24" y="42"/>
              </a:cxn>
              <a:cxn ang="0">
                <a:pos x="46" y="20"/>
              </a:cxn>
            </a:cxnLst>
            <a:rect l="0" t="0" r="r" b="b"/>
            <a:pathLst>
              <a:path w="55" h="55">
                <a:moveTo>
                  <a:pt x="55" y="44"/>
                </a:moveTo>
                <a:cubicBezTo>
                  <a:pt x="55" y="50"/>
                  <a:pt x="50" y="55"/>
                  <a:pt x="44" y="55"/>
                </a:cubicBezTo>
                <a:cubicBezTo>
                  <a:pt x="10" y="55"/>
                  <a:pt x="10" y="55"/>
                  <a:pt x="10" y="55"/>
                </a:cubicBezTo>
                <a:cubicBezTo>
                  <a:pt x="4" y="55"/>
                  <a:pt x="0" y="50"/>
                  <a:pt x="0" y="44"/>
                </a:cubicBezTo>
                <a:cubicBezTo>
                  <a:pt x="0" y="10"/>
                  <a:pt x="0" y="10"/>
                  <a:pt x="0" y="10"/>
                </a:cubicBezTo>
                <a:cubicBezTo>
                  <a:pt x="0" y="5"/>
                  <a:pt x="4" y="0"/>
                  <a:pt x="10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50" y="0"/>
                  <a:pt x="55" y="5"/>
                  <a:pt x="55" y="10"/>
                </a:cubicBezTo>
                <a:lnTo>
                  <a:pt x="55" y="44"/>
                </a:lnTo>
                <a:close/>
                <a:moveTo>
                  <a:pt x="46" y="20"/>
                </a:moveTo>
                <a:cubicBezTo>
                  <a:pt x="47" y="19"/>
                  <a:pt x="47" y="17"/>
                  <a:pt x="46" y="17"/>
                </a:cubicBezTo>
                <a:cubicBezTo>
                  <a:pt x="42" y="13"/>
                  <a:pt x="42" y="13"/>
                  <a:pt x="42" y="13"/>
                </a:cubicBezTo>
                <a:cubicBezTo>
                  <a:pt x="42" y="12"/>
                  <a:pt x="40" y="12"/>
                  <a:pt x="39" y="13"/>
                </a:cubicBezTo>
                <a:cubicBezTo>
                  <a:pt x="23" y="30"/>
                  <a:pt x="23" y="30"/>
                  <a:pt x="23" y="30"/>
                </a:cubicBezTo>
                <a:cubicBezTo>
                  <a:pt x="15" y="22"/>
                  <a:pt x="15" y="22"/>
                  <a:pt x="15" y="22"/>
                </a:cubicBezTo>
                <a:cubicBezTo>
                  <a:pt x="14" y="21"/>
                  <a:pt x="13" y="21"/>
                  <a:pt x="12" y="22"/>
                </a:cubicBezTo>
                <a:cubicBezTo>
                  <a:pt x="8" y="26"/>
                  <a:pt x="8" y="26"/>
                  <a:pt x="8" y="26"/>
                </a:cubicBezTo>
                <a:cubicBezTo>
                  <a:pt x="7" y="27"/>
                  <a:pt x="7" y="28"/>
                  <a:pt x="8" y="29"/>
                </a:cubicBezTo>
                <a:cubicBezTo>
                  <a:pt x="21" y="42"/>
                  <a:pt x="21" y="42"/>
                  <a:pt x="21" y="42"/>
                </a:cubicBezTo>
                <a:cubicBezTo>
                  <a:pt x="22" y="43"/>
                  <a:pt x="23" y="43"/>
                  <a:pt x="24" y="42"/>
                </a:cubicBezTo>
                <a:lnTo>
                  <a:pt x="46" y="20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vert="horz" wrap="square" lIns="128580" tIns="64290" rIns="128580" bIns="6429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sz="8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6" name="Freeform 46">
            <a:extLst>
              <a:ext uri="{FF2B5EF4-FFF2-40B4-BE49-F238E27FC236}">
                <a16:creationId xmlns:a16="http://schemas.microsoft.com/office/drawing/2014/main" id="{361BE068-E0E7-4640-BB08-2B738466BE44}"/>
              </a:ext>
            </a:extLst>
          </p:cNvPr>
          <p:cNvSpPr>
            <a:spLocks noEditPoints="1"/>
          </p:cNvSpPr>
          <p:nvPr/>
        </p:nvSpPr>
        <p:spPr bwMode="auto">
          <a:xfrm>
            <a:off x="956767" y="3867786"/>
            <a:ext cx="391932" cy="391932"/>
          </a:xfrm>
          <a:custGeom>
            <a:avLst/>
            <a:gdLst/>
            <a:ahLst/>
            <a:cxnLst>
              <a:cxn ang="0">
                <a:pos x="55" y="44"/>
              </a:cxn>
              <a:cxn ang="0">
                <a:pos x="44" y="55"/>
              </a:cxn>
              <a:cxn ang="0">
                <a:pos x="10" y="55"/>
              </a:cxn>
              <a:cxn ang="0">
                <a:pos x="0" y="44"/>
              </a:cxn>
              <a:cxn ang="0">
                <a:pos x="0" y="10"/>
              </a:cxn>
              <a:cxn ang="0">
                <a:pos x="10" y="0"/>
              </a:cxn>
              <a:cxn ang="0">
                <a:pos x="44" y="0"/>
              </a:cxn>
              <a:cxn ang="0">
                <a:pos x="55" y="10"/>
              </a:cxn>
              <a:cxn ang="0">
                <a:pos x="55" y="44"/>
              </a:cxn>
              <a:cxn ang="0">
                <a:pos x="46" y="20"/>
              </a:cxn>
              <a:cxn ang="0">
                <a:pos x="46" y="17"/>
              </a:cxn>
              <a:cxn ang="0">
                <a:pos x="42" y="13"/>
              </a:cxn>
              <a:cxn ang="0">
                <a:pos x="39" y="13"/>
              </a:cxn>
              <a:cxn ang="0">
                <a:pos x="23" y="30"/>
              </a:cxn>
              <a:cxn ang="0">
                <a:pos x="15" y="22"/>
              </a:cxn>
              <a:cxn ang="0">
                <a:pos x="12" y="22"/>
              </a:cxn>
              <a:cxn ang="0">
                <a:pos x="8" y="26"/>
              </a:cxn>
              <a:cxn ang="0">
                <a:pos x="8" y="29"/>
              </a:cxn>
              <a:cxn ang="0">
                <a:pos x="21" y="42"/>
              </a:cxn>
              <a:cxn ang="0">
                <a:pos x="24" y="42"/>
              </a:cxn>
              <a:cxn ang="0">
                <a:pos x="46" y="20"/>
              </a:cxn>
            </a:cxnLst>
            <a:rect l="0" t="0" r="r" b="b"/>
            <a:pathLst>
              <a:path w="55" h="55">
                <a:moveTo>
                  <a:pt x="55" y="44"/>
                </a:moveTo>
                <a:cubicBezTo>
                  <a:pt x="55" y="50"/>
                  <a:pt x="50" y="55"/>
                  <a:pt x="44" y="55"/>
                </a:cubicBezTo>
                <a:cubicBezTo>
                  <a:pt x="10" y="55"/>
                  <a:pt x="10" y="55"/>
                  <a:pt x="10" y="55"/>
                </a:cubicBezTo>
                <a:cubicBezTo>
                  <a:pt x="4" y="55"/>
                  <a:pt x="0" y="50"/>
                  <a:pt x="0" y="44"/>
                </a:cubicBezTo>
                <a:cubicBezTo>
                  <a:pt x="0" y="10"/>
                  <a:pt x="0" y="10"/>
                  <a:pt x="0" y="10"/>
                </a:cubicBezTo>
                <a:cubicBezTo>
                  <a:pt x="0" y="5"/>
                  <a:pt x="4" y="0"/>
                  <a:pt x="10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50" y="0"/>
                  <a:pt x="55" y="5"/>
                  <a:pt x="55" y="10"/>
                </a:cubicBezTo>
                <a:lnTo>
                  <a:pt x="55" y="44"/>
                </a:lnTo>
                <a:close/>
                <a:moveTo>
                  <a:pt x="46" y="20"/>
                </a:moveTo>
                <a:cubicBezTo>
                  <a:pt x="47" y="19"/>
                  <a:pt x="47" y="17"/>
                  <a:pt x="46" y="17"/>
                </a:cubicBezTo>
                <a:cubicBezTo>
                  <a:pt x="42" y="13"/>
                  <a:pt x="42" y="13"/>
                  <a:pt x="42" y="13"/>
                </a:cubicBezTo>
                <a:cubicBezTo>
                  <a:pt x="42" y="12"/>
                  <a:pt x="40" y="12"/>
                  <a:pt x="39" y="13"/>
                </a:cubicBezTo>
                <a:cubicBezTo>
                  <a:pt x="23" y="30"/>
                  <a:pt x="23" y="30"/>
                  <a:pt x="23" y="30"/>
                </a:cubicBezTo>
                <a:cubicBezTo>
                  <a:pt x="15" y="22"/>
                  <a:pt x="15" y="22"/>
                  <a:pt x="15" y="22"/>
                </a:cubicBezTo>
                <a:cubicBezTo>
                  <a:pt x="14" y="21"/>
                  <a:pt x="13" y="21"/>
                  <a:pt x="12" y="22"/>
                </a:cubicBezTo>
                <a:cubicBezTo>
                  <a:pt x="8" y="26"/>
                  <a:pt x="8" y="26"/>
                  <a:pt x="8" y="26"/>
                </a:cubicBezTo>
                <a:cubicBezTo>
                  <a:pt x="7" y="27"/>
                  <a:pt x="7" y="28"/>
                  <a:pt x="8" y="29"/>
                </a:cubicBezTo>
                <a:cubicBezTo>
                  <a:pt x="21" y="42"/>
                  <a:pt x="21" y="42"/>
                  <a:pt x="21" y="42"/>
                </a:cubicBezTo>
                <a:cubicBezTo>
                  <a:pt x="22" y="43"/>
                  <a:pt x="23" y="43"/>
                  <a:pt x="24" y="42"/>
                </a:cubicBezTo>
                <a:lnTo>
                  <a:pt x="46" y="20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vert="horz" wrap="square" lIns="128580" tIns="64290" rIns="128580" bIns="6429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sz="80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7" name="Freeform 46">
            <a:extLst>
              <a:ext uri="{FF2B5EF4-FFF2-40B4-BE49-F238E27FC236}">
                <a16:creationId xmlns:a16="http://schemas.microsoft.com/office/drawing/2014/main" id="{85EC9A81-9748-47BF-94B0-000D84E94191}"/>
              </a:ext>
            </a:extLst>
          </p:cNvPr>
          <p:cNvSpPr>
            <a:spLocks noEditPoints="1"/>
          </p:cNvSpPr>
          <p:nvPr/>
        </p:nvSpPr>
        <p:spPr bwMode="auto">
          <a:xfrm>
            <a:off x="956767" y="4891651"/>
            <a:ext cx="391932" cy="391932"/>
          </a:xfrm>
          <a:custGeom>
            <a:avLst/>
            <a:gdLst/>
            <a:ahLst/>
            <a:cxnLst>
              <a:cxn ang="0">
                <a:pos x="55" y="44"/>
              </a:cxn>
              <a:cxn ang="0">
                <a:pos x="44" y="55"/>
              </a:cxn>
              <a:cxn ang="0">
                <a:pos x="10" y="55"/>
              </a:cxn>
              <a:cxn ang="0">
                <a:pos x="0" y="44"/>
              </a:cxn>
              <a:cxn ang="0">
                <a:pos x="0" y="10"/>
              </a:cxn>
              <a:cxn ang="0">
                <a:pos x="10" y="0"/>
              </a:cxn>
              <a:cxn ang="0">
                <a:pos x="44" y="0"/>
              </a:cxn>
              <a:cxn ang="0">
                <a:pos x="55" y="10"/>
              </a:cxn>
              <a:cxn ang="0">
                <a:pos x="55" y="44"/>
              </a:cxn>
              <a:cxn ang="0">
                <a:pos x="46" y="20"/>
              </a:cxn>
              <a:cxn ang="0">
                <a:pos x="46" y="17"/>
              </a:cxn>
              <a:cxn ang="0">
                <a:pos x="42" y="13"/>
              </a:cxn>
              <a:cxn ang="0">
                <a:pos x="39" y="13"/>
              </a:cxn>
              <a:cxn ang="0">
                <a:pos x="23" y="30"/>
              </a:cxn>
              <a:cxn ang="0">
                <a:pos x="15" y="22"/>
              </a:cxn>
              <a:cxn ang="0">
                <a:pos x="12" y="22"/>
              </a:cxn>
              <a:cxn ang="0">
                <a:pos x="8" y="26"/>
              </a:cxn>
              <a:cxn ang="0">
                <a:pos x="8" y="29"/>
              </a:cxn>
              <a:cxn ang="0">
                <a:pos x="21" y="42"/>
              </a:cxn>
              <a:cxn ang="0">
                <a:pos x="24" y="42"/>
              </a:cxn>
              <a:cxn ang="0">
                <a:pos x="46" y="20"/>
              </a:cxn>
            </a:cxnLst>
            <a:rect l="0" t="0" r="r" b="b"/>
            <a:pathLst>
              <a:path w="55" h="55">
                <a:moveTo>
                  <a:pt x="55" y="44"/>
                </a:moveTo>
                <a:cubicBezTo>
                  <a:pt x="55" y="50"/>
                  <a:pt x="50" y="55"/>
                  <a:pt x="44" y="55"/>
                </a:cubicBezTo>
                <a:cubicBezTo>
                  <a:pt x="10" y="55"/>
                  <a:pt x="10" y="55"/>
                  <a:pt x="10" y="55"/>
                </a:cubicBezTo>
                <a:cubicBezTo>
                  <a:pt x="4" y="55"/>
                  <a:pt x="0" y="50"/>
                  <a:pt x="0" y="44"/>
                </a:cubicBezTo>
                <a:cubicBezTo>
                  <a:pt x="0" y="10"/>
                  <a:pt x="0" y="10"/>
                  <a:pt x="0" y="10"/>
                </a:cubicBezTo>
                <a:cubicBezTo>
                  <a:pt x="0" y="5"/>
                  <a:pt x="4" y="0"/>
                  <a:pt x="10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50" y="0"/>
                  <a:pt x="55" y="5"/>
                  <a:pt x="55" y="10"/>
                </a:cubicBezTo>
                <a:lnTo>
                  <a:pt x="55" y="44"/>
                </a:lnTo>
                <a:close/>
                <a:moveTo>
                  <a:pt x="46" y="20"/>
                </a:moveTo>
                <a:cubicBezTo>
                  <a:pt x="47" y="19"/>
                  <a:pt x="47" y="17"/>
                  <a:pt x="46" y="17"/>
                </a:cubicBezTo>
                <a:cubicBezTo>
                  <a:pt x="42" y="13"/>
                  <a:pt x="42" y="13"/>
                  <a:pt x="42" y="13"/>
                </a:cubicBezTo>
                <a:cubicBezTo>
                  <a:pt x="42" y="12"/>
                  <a:pt x="40" y="12"/>
                  <a:pt x="39" y="13"/>
                </a:cubicBezTo>
                <a:cubicBezTo>
                  <a:pt x="23" y="30"/>
                  <a:pt x="23" y="30"/>
                  <a:pt x="23" y="30"/>
                </a:cubicBezTo>
                <a:cubicBezTo>
                  <a:pt x="15" y="22"/>
                  <a:pt x="15" y="22"/>
                  <a:pt x="15" y="22"/>
                </a:cubicBezTo>
                <a:cubicBezTo>
                  <a:pt x="14" y="21"/>
                  <a:pt x="13" y="21"/>
                  <a:pt x="12" y="22"/>
                </a:cubicBezTo>
                <a:cubicBezTo>
                  <a:pt x="8" y="26"/>
                  <a:pt x="8" y="26"/>
                  <a:pt x="8" y="26"/>
                </a:cubicBezTo>
                <a:cubicBezTo>
                  <a:pt x="7" y="27"/>
                  <a:pt x="7" y="28"/>
                  <a:pt x="8" y="29"/>
                </a:cubicBezTo>
                <a:cubicBezTo>
                  <a:pt x="21" y="42"/>
                  <a:pt x="21" y="42"/>
                  <a:pt x="21" y="42"/>
                </a:cubicBezTo>
                <a:cubicBezTo>
                  <a:pt x="22" y="43"/>
                  <a:pt x="23" y="43"/>
                  <a:pt x="24" y="42"/>
                </a:cubicBezTo>
                <a:lnTo>
                  <a:pt x="46" y="20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vert="horz" wrap="square" lIns="128580" tIns="64290" rIns="128580" bIns="6429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sz="80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F8D26E2-A1E8-459E-9278-0C9E28658FE9}"/>
              </a:ext>
            </a:extLst>
          </p:cNvPr>
          <p:cNvSpPr txBox="1"/>
          <p:nvPr/>
        </p:nvSpPr>
        <p:spPr>
          <a:xfrm>
            <a:off x="1348699" y="2885484"/>
            <a:ext cx="36236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Omnidirectional Movement</a:t>
            </a:r>
            <a:endParaRPr lang="zh-CN" altLang="en-US" sz="2400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6811383-65BD-42A7-8DA6-C9A04B6A789B}"/>
              </a:ext>
            </a:extLst>
          </p:cNvPr>
          <p:cNvSpPr/>
          <p:nvPr/>
        </p:nvSpPr>
        <p:spPr>
          <a:xfrm>
            <a:off x="1388815" y="3851723"/>
            <a:ext cx="215103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/>
              <a:t>Remote Control</a:t>
            </a:r>
            <a:endParaRPr lang="zh-CN" altLang="en-US" sz="24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1A8746D9-7FA8-44C8-811A-28345752B2C8}"/>
              </a:ext>
            </a:extLst>
          </p:cNvPr>
          <p:cNvSpPr/>
          <p:nvPr/>
        </p:nvSpPr>
        <p:spPr>
          <a:xfrm>
            <a:off x="1388815" y="4821918"/>
            <a:ext cx="26317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/>
              <a:t>Image Transmission</a:t>
            </a:r>
            <a:endParaRPr lang="zh-CN" altLang="en-US" sz="2400" dirty="0"/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E99E9F81-D6A1-4EE3-A95D-BC7995056150}"/>
              </a:ext>
            </a:extLst>
          </p:cNvPr>
          <p:cNvSpPr/>
          <p:nvPr/>
        </p:nvSpPr>
        <p:spPr>
          <a:xfrm>
            <a:off x="954942" y="2896245"/>
            <a:ext cx="391932" cy="3919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757539AD-319F-4437-97CF-4DDE24589E90}"/>
              </a:ext>
            </a:extLst>
          </p:cNvPr>
          <p:cNvSpPr/>
          <p:nvPr/>
        </p:nvSpPr>
        <p:spPr>
          <a:xfrm>
            <a:off x="954600" y="3872465"/>
            <a:ext cx="391932" cy="3919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2FEB24C4-5403-4DC7-B016-999C1EDEC40F}"/>
              </a:ext>
            </a:extLst>
          </p:cNvPr>
          <p:cNvSpPr/>
          <p:nvPr/>
        </p:nvSpPr>
        <p:spPr>
          <a:xfrm>
            <a:off x="956767" y="4891651"/>
            <a:ext cx="391932" cy="3919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D91FF61E-25F4-479F-AF97-07680241E91A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1223" y="1672109"/>
            <a:ext cx="7872561" cy="4164051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任意多边形 1">
            <a:extLst>
              <a:ext uri="{FF2B5EF4-FFF2-40B4-BE49-F238E27FC236}">
                <a16:creationId xmlns:a16="http://schemas.microsoft.com/office/drawing/2014/main" id="{CAF3A3C5-87E7-49D3-AC39-7EDA5BD568BA}"/>
              </a:ext>
            </a:extLst>
          </p:cNvPr>
          <p:cNvSpPr/>
          <p:nvPr/>
        </p:nvSpPr>
        <p:spPr>
          <a:xfrm rot="5400000">
            <a:off x="-2506837" y="3593464"/>
            <a:ext cx="14833648" cy="45719"/>
          </a:xfrm>
          <a:custGeom>
            <a:avLst/>
            <a:gdLst>
              <a:gd name="connsiteX0" fmla="*/ 0 w 8369300"/>
              <a:gd name="connsiteY0" fmla="*/ 0 h 0"/>
              <a:gd name="connsiteX1" fmla="*/ 8369300 w 83693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369300">
                <a:moveTo>
                  <a:pt x="0" y="0"/>
                </a:moveTo>
                <a:lnTo>
                  <a:pt x="8369300" y="0"/>
                </a:lnTo>
              </a:path>
            </a:pathLst>
          </a:custGeom>
          <a:noFill/>
          <a:ln>
            <a:solidFill>
              <a:srgbClr val="D5D5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zh-CN" altLang="en-US"/>
          </a:p>
        </p:txBody>
      </p:sp>
      <p:pic>
        <p:nvPicPr>
          <p:cNvPr id="22" name="图形 21" descr="清单演示文稿">
            <a:extLst>
              <a:ext uri="{FF2B5EF4-FFF2-40B4-BE49-F238E27FC236}">
                <a16:creationId xmlns:a16="http://schemas.microsoft.com/office/drawing/2014/main" id="{92F539CE-05E6-418C-A405-D90AD71BE5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54210" y="1481230"/>
            <a:ext cx="666870" cy="666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9852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/>
          <p:cNvSpPr/>
          <p:nvPr/>
        </p:nvSpPr>
        <p:spPr>
          <a:xfrm>
            <a:off x="354" y="228285"/>
            <a:ext cx="225016" cy="5866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4" tIns="48217" rIns="96434" bIns="48217" rtlCol="0" anchor="ctr"/>
          <a:lstStyle/>
          <a:p>
            <a:pPr algn="ctr" defTabSz="964278"/>
            <a:endParaRPr lang="zh-CN" altLang="en-US" sz="1969">
              <a:solidFill>
                <a:srgbClr val="E7E6E6">
                  <a:lumMod val="50000"/>
                </a:srgbClr>
              </a:solidFill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392023" y="266575"/>
            <a:ext cx="2168863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64278"/>
            <a:r>
              <a:rPr lang="en-US" altLang="zh-CN" sz="2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04  Conclusion</a:t>
            </a:r>
            <a:endParaRPr lang="zh-CN" altLang="en-US" sz="2400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392023" y="635907"/>
            <a:ext cx="1429879" cy="3385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64278"/>
            <a:r>
              <a:rPr lang="en-US" altLang="zh-CN" sz="11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4.1  Project Summary  </a:t>
            </a:r>
          </a:p>
          <a:p>
            <a:pPr defTabSz="964278"/>
            <a:endParaRPr lang="zh-CN" altLang="en-US" sz="11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+mn-lt"/>
            </a:endParaRPr>
          </a:p>
        </p:txBody>
      </p:sp>
      <p:sp>
        <p:nvSpPr>
          <p:cNvPr id="15" name="Freeform 46">
            <a:extLst>
              <a:ext uri="{FF2B5EF4-FFF2-40B4-BE49-F238E27FC236}">
                <a16:creationId xmlns:a16="http://schemas.microsoft.com/office/drawing/2014/main" id="{E8F694A0-B112-4705-A3FA-D48E3EF8C485}"/>
              </a:ext>
            </a:extLst>
          </p:cNvPr>
          <p:cNvSpPr>
            <a:spLocks noEditPoints="1"/>
          </p:cNvSpPr>
          <p:nvPr/>
        </p:nvSpPr>
        <p:spPr bwMode="auto">
          <a:xfrm>
            <a:off x="956767" y="2896245"/>
            <a:ext cx="391932" cy="391932"/>
          </a:xfrm>
          <a:custGeom>
            <a:avLst/>
            <a:gdLst/>
            <a:ahLst/>
            <a:cxnLst>
              <a:cxn ang="0">
                <a:pos x="55" y="44"/>
              </a:cxn>
              <a:cxn ang="0">
                <a:pos x="44" y="55"/>
              </a:cxn>
              <a:cxn ang="0">
                <a:pos x="10" y="55"/>
              </a:cxn>
              <a:cxn ang="0">
                <a:pos x="0" y="44"/>
              </a:cxn>
              <a:cxn ang="0">
                <a:pos x="0" y="10"/>
              </a:cxn>
              <a:cxn ang="0">
                <a:pos x="10" y="0"/>
              </a:cxn>
              <a:cxn ang="0">
                <a:pos x="44" y="0"/>
              </a:cxn>
              <a:cxn ang="0">
                <a:pos x="55" y="10"/>
              </a:cxn>
              <a:cxn ang="0">
                <a:pos x="55" y="44"/>
              </a:cxn>
              <a:cxn ang="0">
                <a:pos x="46" y="20"/>
              </a:cxn>
              <a:cxn ang="0">
                <a:pos x="46" y="17"/>
              </a:cxn>
              <a:cxn ang="0">
                <a:pos x="42" y="13"/>
              </a:cxn>
              <a:cxn ang="0">
                <a:pos x="39" y="13"/>
              </a:cxn>
              <a:cxn ang="0">
                <a:pos x="23" y="30"/>
              </a:cxn>
              <a:cxn ang="0">
                <a:pos x="15" y="22"/>
              </a:cxn>
              <a:cxn ang="0">
                <a:pos x="12" y="22"/>
              </a:cxn>
              <a:cxn ang="0">
                <a:pos x="8" y="26"/>
              </a:cxn>
              <a:cxn ang="0">
                <a:pos x="8" y="29"/>
              </a:cxn>
              <a:cxn ang="0">
                <a:pos x="21" y="42"/>
              </a:cxn>
              <a:cxn ang="0">
                <a:pos x="24" y="42"/>
              </a:cxn>
              <a:cxn ang="0">
                <a:pos x="46" y="20"/>
              </a:cxn>
            </a:cxnLst>
            <a:rect l="0" t="0" r="r" b="b"/>
            <a:pathLst>
              <a:path w="55" h="55">
                <a:moveTo>
                  <a:pt x="55" y="44"/>
                </a:moveTo>
                <a:cubicBezTo>
                  <a:pt x="55" y="50"/>
                  <a:pt x="50" y="55"/>
                  <a:pt x="44" y="55"/>
                </a:cubicBezTo>
                <a:cubicBezTo>
                  <a:pt x="10" y="55"/>
                  <a:pt x="10" y="55"/>
                  <a:pt x="10" y="55"/>
                </a:cubicBezTo>
                <a:cubicBezTo>
                  <a:pt x="4" y="55"/>
                  <a:pt x="0" y="50"/>
                  <a:pt x="0" y="44"/>
                </a:cubicBezTo>
                <a:cubicBezTo>
                  <a:pt x="0" y="10"/>
                  <a:pt x="0" y="10"/>
                  <a:pt x="0" y="10"/>
                </a:cubicBezTo>
                <a:cubicBezTo>
                  <a:pt x="0" y="5"/>
                  <a:pt x="4" y="0"/>
                  <a:pt x="10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50" y="0"/>
                  <a:pt x="55" y="5"/>
                  <a:pt x="55" y="10"/>
                </a:cubicBezTo>
                <a:lnTo>
                  <a:pt x="55" y="44"/>
                </a:lnTo>
                <a:close/>
                <a:moveTo>
                  <a:pt x="46" y="20"/>
                </a:moveTo>
                <a:cubicBezTo>
                  <a:pt x="47" y="19"/>
                  <a:pt x="47" y="17"/>
                  <a:pt x="46" y="17"/>
                </a:cubicBezTo>
                <a:cubicBezTo>
                  <a:pt x="42" y="13"/>
                  <a:pt x="42" y="13"/>
                  <a:pt x="42" y="13"/>
                </a:cubicBezTo>
                <a:cubicBezTo>
                  <a:pt x="42" y="12"/>
                  <a:pt x="40" y="12"/>
                  <a:pt x="39" y="13"/>
                </a:cubicBezTo>
                <a:cubicBezTo>
                  <a:pt x="23" y="30"/>
                  <a:pt x="23" y="30"/>
                  <a:pt x="23" y="30"/>
                </a:cubicBezTo>
                <a:cubicBezTo>
                  <a:pt x="15" y="22"/>
                  <a:pt x="15" y="22"/>
                  <a:pt x="15" y="22"/>
                </a:cubicBezTo>
                <a:cubicBezTo>
                  <a:pt x="14" y="21"/>
                  <a:pt x="13" y="21"/>
                  <a:pt x="12" y="22"/>
                </a:cubicBezTo>
                <a:cubicBezTo>
                  <a:pt x="8" y="26"/>
                  <a:pt x="8" y="26"/>
                  <a:pt x="8" y="26"/>
                </a:cubicBezTo>
                <a:cubicBezTo>
                  <a:pt x="7" y="27"/>
                  <a:pt x="7" y="28"/>
                  <a:pt x="8" y="29"/>
                </a:cubicBezTo>
                <a:cubicBezTo>
                  <a:pt x="21" y="42"/>
                  <a:pt x="21" y="42"/>
                  <a:pt x="21" y="42"/>
                </a:cubicBezTo>
                <a:cubicBezTo>
                  <a:pt x="22" y="43"/>
                  <a:pt x="23" y="43"/>
                  <a:pt x="24" y="42"/>
                </a:cubicBezTo>
                <a:lnTo>
                  <a:pt x="46" y="20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vert="horz" wrap="square" lIns="128580" tIns="64290" rIns="128580" bIns="6429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sz="8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6" name="Freeform 46">
            <a:extLst>
              <a:ext uri="{FF2B5EF4-FFF2-40B4-BE49-F238E27FC236}">
                <a16:creationId xmlns:a16="http://schemas.microsoft.com/office/drawing/2014/main" id="{361BE068-E0E7-4640-BB08-2B738466BE44}"/>
              </a:ext>
            </a:extLst>
          </p:cNvPr>
          <p:cNvSpPr>
            <a:spLocks noEditPoints="1"/>
          </p:cNvSpPr>
          <p:nvPr/>
        </p:nvSpPr>
        <p:spPr bwMode="auto">
          <a:xfrm>
            <a:off x="956767" y="3867786"/>
            <a:ext cx="391932" cy="391932"/>
          </a:xfrm>
          <a:custGeom>
            <a:avLst/>
            <a:gdLst/>
            <a:ahLst/>
            <a:cxnLst>
              <a:cxn ang="0">
                <a:pos x="55" y="44"/>
              </a:cxn>
              <a:cxn ang="0">
                <a:pos x="44" y="55"/>
              </a:cxn>
              <a:cxn ang="0">
                <a:pos x="10" y="55"/>
              </a:cxn>
              <a:cxn ang="0">
                <a:pos x="0" y="44"/>
              </a:cxn>
              <a:cxn ang="0">
                <a:pos x="0" y="10"/>
              </a:cxn>
              <a:cxn ang="0">
                <a:pos x="10" y="0"/>
              </a:cxn>
              <a:cxn ang="0">
                <a:pos x="44" y="0"/>
              </a:cxn>
              <a:cxn ang="0">
                <a:pos x="55" y="10"/>
              </a:cxn>
              <a:cxn ang="0">
                <a:pos x="55" y="44"/>
              </a:cxn>
              <a:cxn ang="0">
                <a:pos x="46" y="20"/>
              </a:cxn>
              <a:cxn ang="0">
                <a:pos x="46" y="17"/>
              </a:cxn>
              <a:cxn ang="0">
                <a:pos x="42" y="13"/>
              </a:cxn>
              <a:cxn ang="0">
                <a:pos x="39" y="13"/>
              </a:cxn>
              <a:cxn ang="0">
                <a:pos x="23" y="30"/>
              </a:cxn>
              <a:cxn ang="0">
                <a:pos x="15" y="22"/>
              </a:cxn>
              <a:cxn ang="0">
                <a:pos x="12" y="22"/>
              </a:cxn>
              <a:cxn ang="0">
                <a:pos x="8" y="26"/>
              </a:cxn>
              <a:cxn ang="0">
                <a:pos x="8" y="29"/>
              </a:cxn>
              <a:cxn ang="0">
                <a:pos x="21" y="42"/>
              </a:cxn>
              <a:cxn ang="0">
                <a:pos x="24" y="42"/>
              </a:cxn>
              <a:cxn ang="0">
                <a:pos x="46" y="20"/>
              </a:cxn>
            </a:cxnLst>
            <a:rect l="0" t="0" r="r" b="b"/>
            <a:pathLst>
              <a:path w="55" h="55">
                <a:moveTo>
                  <a:pt x="55" y="44"/>
                </a:moveTo>
                <a:cubicBezTo>
                  <a:pt x="55" y="50"/>
                  <a:pt x="50" y="55"/>
                  <a:pt x="44" y="55"/>
                </a:cubicBezTo>
                <a:cubicBezTo>
                  <a:pt x="10" y="55"/>
                  <a:pt x="10" y="55"/>
                  <a:pt x="10" y="55"/>
                </a:cubicBezTo>
                <a:cubicBezTo>
                  <a:pt x="4" y="55"/>
                  <a:pt x="0" y="50"/>
                  <a:pt x="0" y="44"/>
                </a:cubicBezTo>
                <a:cubicBezTo>
                  <a:pt x="0" y="10"/>
                  <a:pt x="0" y="10"/>
                  <a:pt x="0" y="10"/>
                </a:cubicBezTo>
                <a:cubicBezTo>
                  <a:pt x="0" y="5"/>
                  <a:pt x="4" y="0"/>
                  <a:pt x="10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50" y="0"/>
                  <a:pt x="55" y="5"/>
                  <a:pt x="55" y="10"/>
                </a:cubicBezTo>
                <a:lnTo>
                  <a:pt x="55" y="44"/>
                </a:lnTo>
                <a:close/>
                <a:moveTo>
                  <a:pt x="46" y="20"/>
                </a:moveTo>
                <a:cubicBezTo>
                  <a:pt x="47" y="19"/>
                  <a:pt x="47" y="17"/>
                  <a:pt x="46" y="17"/>
                </a:cubicBezTo>
                <a:cubicBezTo>
                  <a:pt x="42" y="13"/>
                  <a:pt x="42" y="13"/>
                  <a:pt x="42" y="13"/>
                </a:cubicBezTo>
                <a:cubicBezTo>
                  <a:pt x="42" y="12"/>
                  <a:pt x="40" y="12"/>
                  <a:pt x="39" y="13"/>
                </a:cubicBezTo>
                <a:cubicBezTo>
                  <a:pt x="23" y="30"/>
                  <a:pt x="23" y="30"/>
                  <a:pt x="23" y="30"/>
                </a:cubicBezTo>
                <a:cubicBezTo>
                  <a:pt x="15" y="22"/>
                  <a:pt x="15" y="22"/>
                  <a:pt x="15" y="22"/>
                </a:cubicBezTo>
                <a:cubicBezTo>
                  <a:pt x="14" y="21"/>
                  <a:pt x="13" y="21"/>
                  <a:pt x="12" y="22"/>
                </a:cubicBezTo>
                <a:cubicBezTo>
                  <a:pt x="8" y="26"/>
                  <a:pt x="8" y="26"/>
                  <a:pt x="8" y="26"/>
                </a:cubicBezTo>
                <a:cubicBezTo>
                  <a:pt x="7" y="27"/>
                  <a:pt x="7" y="28"/>
                  <a:pt x="8" y="29"/>
                </a:cubicBezTo>
                <a:cubicBezTo>
                  <a:pt x="21" y="42"/>
                  <a:pt x="21" y="42"/>
                  <a:pt x="21" y="42"/>
                </a:cubicBezTo>
                <a:cubicBezTo>
                  <a:pt x="22" y="43"/>
                  <a:pt x="23" y="43"/>
                  <a:pt x="24" y="42"/>
                </a:cubicBezTo>
                <a:lnTo>
                  <a:pt x="46" y="20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vert="horz" wrap="square" lIns="128580" tIns="64290" rIns="128580" bIns="6429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sz="80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7" name="Freeform 46">
            <a:extLst>
              <a:ext uri="{FF2B5EF4-FFF2-40B4-BE49-F238E27FC236}">
                <a16:creationId xmlns:a16="http://schemas.microsoft.com/office/drawing/2014/main" id="{85EC9A81-9748-47BF-94B0-000D84E94191}"/>
              </a:ext>
            </a:extLst>
          </p:cNvPr>
          <p:cNvSpPr>
            <a:spLocks noEditPoints="1"/>
          </p:cNvSpPr>
          <p:nvPr/>
        </p:nvSpPr>
        <p:spPr bwMode="auto">
          <a:xfrm>
            <a:off x="956767" y="4891651"/>
            <a:ext cx="391932" cy="391932"/>
          </a:xfrm>
          <a:custGeom>
            <a:avLst/>
            <a:gdLst/>
            <a:ahLst/>
            <a:cxnLst>
              <a:cxn ang="0">
                <a:pos x="55" y="44"/>
              </a:cxn>
              <a:cxn ang="0">
                <a:pos x="44" y="55"/>
              </a:cxn>
              <a:cxn ang="0">
                <a:pos x="10" y="55"/>
              </a:cxn>
              <a:cxn ang="0">
                <a:pos x="0" y="44"/>
              </a:cxn>
              <a:cxn ang="0">
                <a:pos x="0" y="10"/>
              </a:cxn>
              <a:cxn ang="0">
                <a:pos x="10" y="0"/>
              </a:cxn>
              <a:cxn ang="0">
                <a:pos x="44" y="0"/>
              </a:cxn>
              <a:cxn ang="0">
                <a:pos x="55" y="10"/>
              </a:cxn>
              <a:cxn ang="0">
                <a:pos x="55" y="44"/>
              </a:cxn>
              <a:cxn ang="0">
                <a:pos x="46" y="20"/>
              </a:cxn>
              <a:cxn ang="0">
                <a:pos x="46" y="17"/>
              </a:cxn>
              <a:cxn ang="0">
                <a:pos x="42" y="13"/>
              </a:cxn>
              <a:cxn ang="0">
                <a:pos x="39" y="13"/>
              </a:cxn>
              <a:cxn ang="0">
                <a:pos x="23" y="30"/>
              </a:cxn>
              <a:cxn ang="0">
                <a:pos x="15" y="22"/>
              </a:cxn>
              <a:cxn ang="0">
                <a:pos x="12" y="22"/>
              </a:cxn>
              <a:cxn ang="0">
                <a:pos x="8" y="26"/>
              </a:cxn>
              <a:cxn ang="0">
                <a:pos x="8" y="29"/>
              </a:cxn>
              <a:cxn ang="0">
                <a:pos x="21" y="42"/>
              </a:cxn>
              <a:cxn ang="0">
                <a:pos x="24" y="42"/>
              </a:cxn>
              <a:cxn ang="0">
                <a:pos x="46" y="20"/>
              </a:cxn>
            </a:cxnLst>
            <a:rect l="0" t="0" r="r" b="b"/>
            <a:pathLst>
              <a:path w="55" h="55">
                <a:moveTo>
                  <a:pt x="55" y="44"/>
                </a:moveTo>
                <a:cubicBezTo>
                  <a:pt x="55" y="50"/>
                  <a:pt x="50" y="55"/>
                  <a:pt x="44" y="55"/>
                </a:cubicBezTo>
                <a:cubicBezTo>
                  <a:pt x="10" y="55"/>
                  <a:pt x="10" y="55"/>
                  <a:pt x="10" y="55"/>
                </a:cubicBezTo>
                <a:cubicBezTo>
                  <a:pt x="4" y="55"/>
                  <a:pt x="0" y="50"/>
                  <a:pt x="0" y="44"/>
                </a:cubicBezTo>
                <a:cubicBezTo>
                  <a:pt x="0" y="10"/>
                  <a:pt x="0" y="10"/>
                  <a:pt x="0" y="10"/>
                </a:cubicBezTo>
                <a:cubicBezTo>
                  <a:pt x="0" y="5"/>
                  <a:pt x="4" y="0"/>
                  <a:pt x="10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50" y="0"/>
                  <a:pt x="55" y="5"/>
                  <a:pt x="55" y="10"/>
                </a:cubicBezTo>
                <a:lnTo>
                  <a:pt x="55" y="44"/>
                </a:lnTo>
                <a:close/>
                <a:moveTo>
                  <a:pt x="46" y="20"/>
                </a:moveTo>
                <a:cubicBezTo>
                  <a:pt x="47" y="19"/>
                  <a:pt x="47" y="17"/>
                  <a:pt x="46" y="17"/>
                </a:cubicBezTo>
                <a:cubicBezTo>
                  <a:pt x="42" y="13"/>
                  <a:pt x="42" y="13"/>
                  <a:pt x="42" y="13"/>
                </a:cubicBezTo>
                <a:cubicBezTo>
                  <a:pt x="42" y="12"/>
                  <a:pt x="40" y="12"/>
                  <a:pt x="39" y="13"/>
                </a:cubicBezTo>
                <a:cubicBezTo>
                  <a:pt x="23" y="30"/>
                  <a:pt x="23" y="30"/>
                  <a:pt x="23" y="30"/>
                </a:cubicBezTo>
                <a:cubicBezTo>
                  <a:pt x="15" y="22"/>
                  <a:pt x="15" y="22"/>
                  <a:pt x="15" y="22"/>
                </a:cubicBezTo>
                <a:cubicBezTo>
                  <a:pt x="14" y="21"/>
                  <a:pt x="13" y="21"/>
                  <a:pt x="12" y="22"/>
                </a:cubicBezTo>
                <a:cubicBezTo>
                  <a:pt x="8" y="26"/>
                  <a:pt x="8" y="26"/>
                  <a:pt x="8" y="26"/>
                </a:cubicBezTo>
                <a:cubicBezTo>
                  <a:pt x="7" y="27"/>
                  <a:pt x="7" y="28"/>
                  <a:pt x="8" y="29"/>
                </a:cubicBezTo>
                <a:cubicBezTo>
                  <a:pt x="21" y="42"/>
                  <a:pt x="21" y="42"/>
                  <a:pt x="21" y="42"/>
                </a:cubicBezTo>
                <a:cubicBezTo>
                  <a:pt x="22" y="43"/>
                  <a:pt x="23" y="43"/>
                  <a:pt x="24" y="42"/>
                </a:cubicBezTo>
                <a:lnTo>
                  <a:pt x="46" y="20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vert="horz" wrap="square" lIns="128580" tIns="64290" rIns="128580" bIns="6429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sz="80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F8D26E2-A1E8-459E-9278-0C9E28658FE9}"/>
              </a:ext>
            </a:extLst>
          </p:cNvPr>
          <p:cNvSpPr txBox="1"/>
          <p:nvPr/>
        </p:nvSpPr>
        <p:spPr>
          <a:xfrm>
            <a:off x="1348699" y="2885484"/>
            <a:ext cx="36236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Omnidirectional Movement</a:t>
            </a:r>
            <a:endParaRPr lang="zh-CN" altLang="en-US" sz="2400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6811383-65BD-42A7-8DA6-C9A04B6A789B}"/>
              </a:ext>
            </a:extLst>
          </p:cNvPr>
          <p:cNvSpPr/>
          <p:nvPr/>
        </p:nvSpPr>
        <p:spPr>
          <a:xfrm>
            <a:off x="1388815" y="3851723"/>
            <a:ext cx="215103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/>
              <a:t>Remote Control</a:t>
            </a:r>
            <a:endParaRPr lang="zh-CN" altLang="en-US" sz="24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1A8746D9-7FA8-44C8-811A-28345752B2C8}"/>
              </a:ext>
            </a:extLst>
          </p:cNvPr>
          <p:cNvSpPr/>
          <p:nvPr/>
        </p:nvSpPr>
        <p:spPr>
          <a:xfrm>
            <a:off x="1388815" y="4821918"/>
            <a:ext cx="26317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/>
              <a:t>Image Transmission</a:t>
            </a:r>
            <a:endParaRPr lang="zh-CN" altLang="en-US" sz="2400" dirty="0"/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E99E9F81-D6A1-4EE3-A95D-BC7995056150}"/>
              </a:ext>
            </a:extLst>
          </p:cNvPr>
          <p:cNvSpPr/>
          <p:nvPr/>
        </p:nvSpPr>
        <p:spPr>
          <a:xfrm>
            <a:off x="954942" y="2896245"/>
            <a:ext cx="391932" cy="3919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757539AD-319F-4437-97CF-4DDE24589E90}"/>
              </a:ext>
            </a:extLst>
          </p:cNvPr>
          <p:cNvSpPr/>
          <p:nvPr/>
        </p:nvSpPr>
        <p:spPr>
          <a:xfrm>
            <a:off x="954600" y="3872465"/>
            <a:ext cx="391932" cy="3919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2FEB24C4-5403-4DC7-B016-999C1EDEC40F}"/>
              </a:ext>
            </a:extLst>
          </p:cNvPr>
          <p:cNvSpPr/>
          <p:nvPr/>
        </p:nvSpPr>
        <p:spPr>
          <a:xfrm>
            <a:off x="956767" y="4891651"/>
            <a:ext cx="391932" cy="3919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任意多边形 1">
            <a:extLst>
              <a:ext uri="{FF2B5EF4-FFF2-40B4-BE49-F238E27FC236}">
                <a16:creationId xmlns:a16="http://schemas.microsoft.com/office/drawing/2014/main" id="{CAF3A3C5-87E7-49D3-AC39-7EDA5BD568BA}"/>
              </a:ext>
            </a:extLst>
          </p:cNvPr>
          <p:cNvSpPr/>
          <p:nvPr/>
        </p:nvSpPr>
        <p:spPr>
          <a:xfrm rot="5400000">
            <a:off x="-2506837" y="3593464"/>
            <a:ext cx="14833648" cy="45719"/>
          </a:xfrm>
          <a:custGeom>
            <a:avLst/>
            <a:gdLst>
              <a:gd name="connsiteX0" fmla="*/ 0 w 8369300"/>
              <a:gd name="connsiteY0" fmla="*/ 0 h 0"/>
              <a:gd name="connsiteX1" fmla="*/ 8369300 w 83693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369300">
                <a:moveTo>
                  <a:pt x="0" y="0"/>
                </a:moveTo>
                <a:lnTo>
                  <a:pt x="8369300" y="0"/>
                </a:lnTo>
              </a:path>
            </a:pathLst>
          </a:custGeom>
          <a:noFill/>
          <a:ln>
            <a:solidFill>
              <a:srgbClr val="D5D5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zh-CN" altLang="en-US"/>
          </a:p>
        </p:txBody>
      </p:sp>
      <p:pic>
        <p:nvPicPr>
          <p:cNvPr id="22" name="图形 21" descr="清单演示文稿">
            <a:extLst>
              <a:ext uri="{FF2B5EF4-FFF2-40B4-BE49-F238E27FC236}">
                <a16:creationId xmlns:a16="http://schemas.microsoft.com/office/drawing/2014/main" id="{92F539CE-05E6-418C-A405-D90AD71BE5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54210" y="1481230"/>
            <a:ext cx="666870" cy="66687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004C92F-CF18-4B66-9C42-0CC757E445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98037" y="565869"/>
            <a:ext cx="6683319" cy="349788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614B675-F3E1-4307-AEA2-0659C89C91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78281" y="4098823"/>
            <a:ext cx="3443601" cy="2876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6207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/>
          <p:cNvSpPr/>
          <p:nvPr/>
        </p:nvSpPr>
        <p:spPr>
          <a:xfrm>
            <a:off x="354" y="228285"/>
            <a:ext cx="225016" cy="5866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4" tIns="48217" rIns="96434" bIns="48217" rtlCol="0" anchor="ctr"/>
          <a:lstStyle/>
          <a:p>
            <a:pPr algn="ctr" defTabSz="964278"/>
            <a:endParaRPr lang="zh-CN" altLang="en-US" sz="1969">
              <a:solidFill>
                <a:srgbClr val="E7E6E6">
                  <a:lumMod val="50000"/>
                </a:srgbClr>
              </a:solidFill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392023" y="266575"/>
            <a:ext cx="2168863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64278"/>
            <a:r>
              <a:rPr lang="en-US" altLang="zh-CN" sz="2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04  Conclusion</a:t>
            </a:r>
            <a:endParaRPr lang="zh-CN" altLang="en-US" sz="2400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392023" y="635907"/>
            <a:ext cx="1429879" cy="3385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64278"/>
            <a:r>
              <a:rPr lang="en-US" altLang="zh-CN" sz="11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4.1  Project Summary  </a:t>
            </a:r>
          </a:p>
          <a:p>
            <a:pPr defTabSz="964278"/>
            <a:endParaRPr lang="zh-CN" altLang="en-US" sz="11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+mn-lt"/>
            </a:endParaRPr>
          </a:p>
        </p:txBody>
      </p:sp>
      <p:sp>
        <p:nvSpPr>
          <p:cNvPr id="15" name="Freeform 46">
            <a:extLst>
              <a:ext uri="{FF2B5EF4-FFF2-40B4-BE49-F238E27FC236}">
                <a16:creationId xmlns:a16="http://schemas.microsoft.com/office/drawing/2014/main" id="{E8F694A0-B112-4705-A3FA-D48E3EF8C485}"/>
              </a:ext>
            </a:extLst>
          </p:cNvPr>
          <p:cNvSpPr>
            <a:spLocks noEditPoints="1"/>
          </p:cNvSpPr>
          <p:nvPr/>
        </p:nvSpPr>
        <p:spPr bwMode="auto">
          <a:xfrm>
            <a:off x="956767" y="2896245"/>
            <a:ext cx="391932" cy="391932"/>
          </a:xfrm>
          <a:custGeom>
            <a:avLst/>
            <a:gdLst/>
            <a:ahLst/>
            <a:cxnLst>
              <a:cxn ang="0">
                <a:pos x="55" y="44"/>
              </a:cxn>
              <a:cxn ang="0">
                <a:pos x="44" y="55"/>
              </a:cxn>
              <a:cxn ang="0">
                <a:pos x="10" y="55"/>
              </a:cxn>
              <a:cxn ang="0">
                <a:pos x="0" y="44"/>
              </a:cxn>
              <a:cxn ang="0">
                <a:pos x="0" y="10"/>
              </a:cxn>
              <a:cxn ang="0">
                <a:pos x="10" y="0"/>
              </a:cxn>
              <a:cxn ang="0">
                <a:pos x="44" y="0"/>
              </a:cxn>
              <a:cxn ang="0">
                <a:pos x="55" y="10"/>
              </a:cxn>
              <a:cxn ang="0">
                <a:pos x="55" y="44"/>
              </a:cxn>
              <a:cxn ang="0">
                <a:pos x="46" y="20"/>
              </a:cxn>
              <a:cxn ang="0">
                <a:pos x="46" y="17"/>
              </a:cxn>
              <a:cxn ang="0">
                <a:pos x="42" y="13"/>
              </a:cxn>
              <a:cxn ang="0">
                <a:pos x="39" y="13"/>
              </a:cxn>
              <a:cxn ang="0">
                <a:pos x="23" y="30"/>
              </a:cxn>
              <a:cxn ang="0">
                <a:pos x="15" y="22"/>
              </a:cxn>
              <a:cxn ang="0">
                <a:pos x="12" y="22"/>
              </a:cxn>
              <a:cxn ang="0">
                <a:pos x="8" y="26"/>
              </a:cxn>
              <a:cxn ang="0">
                <a:pos x="8" y="29"/>
              </a:cxn>
              <a:cxn ang="0">
                <a:pos x="21" y="42"/>
              </a:cxn>
              <a:cxn ang="0">
                <a:pos x="24" y="42"/>
              </a:cxn>
              <a:cxn ang="0">
                <a:pos x="46" y="20"/>
              </a:cxn>
            </a:cxnLst>
            <a:rect l="0" t="0" r="r" b="b"/>
            <a:pathLst>
              <a:path w="55" h="55">
                <a:moveTo>
                  <a:pt x="55" y="44"/>
                </a:moveTo>
                <a:cubicBezTo>
                  <a:pt x="55" y="50"/>
                  <a:pt x="50" y="55"/>
                  <a:pt x="44" y="55"/>
                </a:cubicBezTo>
                <a:cubicBezTo>
                  <a:pt x="10" y="55"/>
                  <a:pt x="10" y="55"/>
                  <a:pt x="10" y="55"/>
                </a:cubicBezTo>
                <a:cubicBezTo>
                  <a:pt x="4" y="55"/>
                  <a:pt x="0" y="50"/>
                  <a:pt x="0" y="44"/>
                </a:cubicBezTo>
                <a:cubicBezTo>
                  <a:pt x="0" y="10"/>
                  <a:pt x="0" y="10"/>
                  <a:pt x="0" y="10"/>
                </a:cubicBezTo>
                <a:cubicBezTo>
                  <a:pt x="0" y="5"/>
                  <a:pt x="4" y="0"/>
                  <a:pt x="10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50" y="0"/>
                  <a:pt x="55" y="5"/>
                  <a:pt x="55" y="10"/>
                </a:cubicBezTo>
                <a:lnTo>
                  <a:pt x="55" y="44"/>
                </a:lnTo>
                <a:close/>
                <a:moveTo>
                  <a:pt x="46" y="20"/>
                </a:moveTo>
                <a:cubicBezTo>
                  <a:pt x="47" y="19"/>
                  <a:pt x="47" y="17"/>
                  <a:pt x="46" y="17"/>
                </a:cubicBezTo>
                <a:cubicBezTo>
                  <a:pt x="42" y="13"/>
                  <a:pt x="42" y="13"/>
                  <a:pt x="42" y="13"/>
                </a:cubicBezTo>
                <a:cubicBezTo>
                  <a:pt x="42" y="12"/>
                  <a:pt x="40" y="12"/>
                  <a:pt x="39" y="13"/>
                </a:cubicBezTo>
                <a:cubicBezTo>
                  <a:pt x="23" y="30"/>
                  <a:pt x="23" y="30"/>
                  <a:pt x="23" y="30"/>
                </a:cubicBezTo>
                <a:cubicBezTo>
                  <a:pt x="15" y="22"/>
                  <a:pt x="15" y="22"/>
                  <a:pt x="15" y="22"/>
                </a:cubicBezTo>
                <a:cubicBezTo>
                  <a:pt x="14" y="21"/>
                  <a:pt x="13" y="21"/>
                  <a:pt x="12" y="22"/>
                </a:cubicBezTo>
                <a:cubicBezTo>
                  <a:pt x="8" y="26"/>
                  <a:pt x="8" y="26"/>
                  <a:pt x="8" y="26"/>
                </a:cubicBezTo>
                <a:cubicBezTo>
                  <a:pt x="7" y="27"/>
                  <a:pt x="7" y="28"/>
                  <a:pt x="8" y="29"/>
                </a:cubicBezTo>
                <a:cubicBezTo>
                  <a:pt x="21" y="42"/>
                  <a:pt x="21" y="42"/>
                  <a:pt x="21" y="42"/>
                </a:cubicBezTo>
                <a:cubicBezTo>
                  <a:pt x="22" y="43"/>
                  <a:pt x="23" y="43"/>
                  <a:pt x="24" y="42"/>
                </a:cubicBezTo>
                <a:lnTo>
                  <a:pt x="46" y="20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vert="horz" wrap="square" lIns="128580" tIns="64290" rIns="128580" bIns="6429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sz="8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6" name="Freeform 46">
            <a:extLst>
              <a:ext uri="{FF2B5EF4-FFF2-40B4-BE49-F238E27FC236}">
                <a16:creationId xmlns:a16="http://schemas.microsoft.com/office/drawing/2014/main" id="{361BE068-E0E7-4640-BB08-2B738466BE44}"/>
              </a:ext>
            </a:extLst>
          </p:cNvPr>
          <p:cNvSpPr>
            <a:spLocks noEditPoints="1"/>
          </p:cNvSpPr>
          <p:nvPr/>
        </p:nvSpPr>
        <p:spPr bwMode="auto">
          <a:xfrm>
            <a:off x="956767" y="3867786"/>
            <a:ext cx="391932" cy="391932"/>
          </a:xfrm>
          <a:custGeom>
            <a:avLst/>
            <a:gdLst/>
            <a:ahLst/>
            <a:cxnLst>
              <a:cxn ang="0">
                <a:pos x="55" y="44"/>
              </a:cxn>
              <a:cxn ang="0">
                <a:pos x="44" y="55"/>
              </a:cxn>
              <a:cxn ang="0">
                <a:pos x="10" y="55"/>
              </a:cxn>
              <a:cxn ang="0">
                <a:pos x="0" y="44"/>
              </a:cxn>
              <a:cxn ang="0">
                <a:pos x="0" y="10"/>
              </a:cxn>
              <a:cxn ang="0">
                <a:pos x="10" y="0"/>
              </a:cxn>
              <a:cxn ang="0">
                <a:pos x="44" y="0"/>
              </a:cxn>
              <a:cxn ang="0">
                <a:pos x="55" y="10"/>
              </a:cxn>
              <a:cxn ang="0">
                <a:pos x="55" y="44"/>
              </a:cxn>
              <a:cxn ang="0">
                <a:pos x="46" y="20"/>
              </a:cxn>
              <a:cxn ang="0">
                <a:pos x="46" y="17"/>
              </a:cxn>
              <a:cxn ang="0">
                <a:pos x="42" y="13"/>
              </a:cxn>
              <a:cxn ang="0">
                <a:pos x="39" y="13"/>
              </a:cxn>
              <a:cxn ang="0">
                <a:pos x="23" y="30"/>
              </a:cxn>
              <a:cxn ang="0">
                <a:pos x="15" y="22"/>
              </a:cxn>
              <a:cxn ang="0">
                <a:pos x="12" y="22"/>
              </a:cxn>
              <a:cxn ang="0">
                <a:pos x="8" y="26"/>
              </a:cxn>
              <a:cxn ang="0">
                <a:pos x="8" y="29"/>
              </a:cxn>
              <a:cxn ang="0">
                <a:pos x="21" y="42"/>
              </a:cxn>
              <a:cxn ang="0">
                <a:pos x="24" y="42"/>
              </a:cxn>
              <a:cxn ang="0">
                <a:pos x="46" y="20"/>
              </a:cxn>
            </a:cxnLst>
            <a:rect l="0" t="0" r="r" b="b"/>
            <a:pathLst>
              <a:path w="55" h="55">
                <a:moveTo>
                  <a:pt x="55" y="44"/>
                </a:moveTo>
                <a:cubicBezTo>
                  <a:pt x="55" y="50"/>
                  <a:pt x="50" y="55"/>
                  <a:pt x="44" y="55"/>
                </a:cubicBezTo>
                <a:cubicBezTo>
                  <a:pt x="10" y="55"/>
                  <a:pt x="10" y="55"/>
                  <a:pt x="10" y="55"/>
                </a:cubicBezTo>
                <a:cubicBezTo>
                  <a:pt x="4" y="55"/>
                  <a:pt x="0" y="50"/>
                  <a:pt x="0" y="44"/>
                </a:cubicBezTo>
                <a:cubicBezTo>
                  <a:pt x="0" y="10"/>
                  <a:pt x="0" y="10"/>
                  <a:pt x="0" y="10"/>
                </a:cubicBezTo>
                <a:cubicBezTo>
                  <a:pt x="0" y="5"/>
                  <a:pt x="4" y="0"/>
                  <a:pt x="10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50" y="0"/>
                  <a:pt x="55" y="5"/>
                  <a:pt x="55" y="10"/>
                </a:cubicBezTo>
                <a:lnTo>
                  <a:pt x="55" y="44"/>
                </a:lnTo>
                <a:close/>
                <a:moveTo>
                  <a:pt x="46" y="20"/>
                </a:moveTo>
                <a:cubicBezTo>
                  <a:pt x="47" y="19"/>
                  <a:pt x="47" y="17"/>
                  <a:pt x="46" y="17"/>
                </a:cubicBezTo>
                <a:cubicBezTo>
                  <a:pt x="42" y="13"/>
                  <a:pt x="42" y="13"/>
                  <a:pt x="42" y="13"/>
                </a:cubicBezTo>
                <a:cubicBezTo>
                  <a:pt x="42" y="12"/>
                  <a:pt x="40" y="12"/>
                  <a:pt x="39" y="13"/>
                </a:cubicBezTo>
                <a:cubicBezTo>
                  <a:pt x="23" y="30"/>
                  <a:pt x="23" y="30"/>
                  <a:pt x="23" y="30"/>
                </a:cubicBezTo>
                <a:cubicBezTo>
                  <a:pt x="15" y="22"/>
                  <a:pt x="15" y="22"/>
                  <a:pt x="15" y="22"/>
                </a:cubicBezTo>
                <a:cubicBezTo>
                  <a:pt x="14" y="21"/>
                  <a:pt x="13" y="21"/>
                  <a:pt x="12" y="22"/>
                </a:cubicBezTo>
                <a:cubicBezTo>
                  <a:pt x="8" y="26"/>
                  <a:pt x="8" y="26"/>
                  <a:pt x="8" y="26"/>
                </a:cubicBezTo>
                <a:cubicBezTo>
                  <a:pt x="7" y="27"/>
                  <a:pt x="7" y="28"/>
                  <a:pt x="8" y="29"/>
                </a:cubicBezTo>
                <a:cubicBezTo>
                  <a:pt x="21" y="42"/>
                  <a:pt x="21" y="42"/>
                  <a:pt x="21" y="42"/>
                </a:cubicBezTo>
                <a:cubicBezTo>
                  <a:pt x="22" y="43"/>
                  <a:pt x="23" y="43"/>
                  <a:pt x="24" y="42"/>
                </a:cubicBezTo>
                <a:lnTo>
                  <a:pt x="46" y="20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vert="horz" wrap="square" lIns="128580" tIns="64290" rIns="128580" bIns="6429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sz="80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7" name="Freeform 46">
            <a:extLst>
              <a:ext uri="{FF2B5EF4-FFF2-40B4-BE49-F238E27FC236}">
                <a16:creationId xmlns:a16="http://schemas.microsoft.com/office/drawing/2014/main" id="{85EC9A81-9748-47BF-94B0-000D84E94191}"/>
              </a:ext>
            </a:extLst>
          </p:cNvPr>
          <p:cNvSpPr>
            <a:spLocks noEditPoints="1"/>
          </p:cNvSpPr>
          <p:nvPr/>
        </p:nvSpPr>
        <p:spPr bwMode="auto">
          <a:xfrm>
            <a:off x="956767" y="4891651"/>
            <a:ext cx="391932" cy="391932"/>
          </a:xfrm>
          <a:custGeom>
            <a:avLst/>
            <a:gdLst/>
            <a:ahLst/>
            <a:cxnLst>
              <a:cxn ang="0">
                <a:pos x="55" y="44"/>
              </a:cxn>
              <a:cxn ang="0">
                <a:pos x="44" y="55"/>
              </a:cxn>
              <a:cxn ang="0">
                <a:pos x="10" y="55"/>
              </a:cxn>
              <a:cxn ang="0">
                <a:pos x="0" y="44"/>
              </a:cxn>
              <a:cxn ang="0">
                <a:pos x="0" y="10"/>
              </a:cxn>
              <a:cxn ang="0">
                <a:pos x="10" y="0"/>
              </a:cxn>
              <a:cxn ang="0">
                <a:pos x="44" y="0"/>
              </a:cxn>
              <a:cxn ang="0">
                <a:pos x="55" y="10"/>
              </a:cxn>
              <a:cxn ang="0">
                <a:pos x="55" y="44"/>
              </a:cxn>
              <a:cxn ang="0">
                <a:pos x="46" y="20"/>
              </a:cxn>
              <a:cxn ang="0">
                <a:pos x="46" y="17"/>
              </a:cxn>
              <a:cxn ang="0">
                <a:pos x="42" y="13"/>
              </a:cxn>
              <a:cxn ang="0">
                <a:pos x="39" y="13"/>
              </a:cxn>
              <a:cxn ang="0">
                <a:pos x="23" y="30"/>
              </a:cxn>
              <a:cxn ang="0">
                <a:pos x="15" y="22"/>
              </a:cxn>
              <a:cxn ang="0">
                <a:pos x="12" y="22"/>
              </a:cxn>
              <a:cxn ang="0">
                <a:pos x="8" y="26"/>
              </a:cxn>
              <a:cxn ang="0">
                <a:pos x="8" y="29"/>
              </a:cxn>
              <a:cxn ang="0">
                <a:pos x="21" y="42"/>
              </a:cxn>
              <a:cxn ang="0">
                <a:pos x="24" y="42"/>
              </a:cxn>
              <a:cxn ang="0">
                <a:pos x="46" y="20"/>
              </a:cxn>
            </a:cxnLst>
            <a:rect l="0" t="0" r="r" b="b"/>
            <a:pathLst>
              <a:path w="55" h="55">
                <a:moveTo>
                  <a:pt x="55" y="44"/>
                </a:moveTo>
                <a:cubicBezTo>
                  <a:pt x="55" y="50"/>
                  <a:pt x="50" y="55"/>
                  <a:pt x="44" y="55"/>
                </a:cubicBezTo>
                <a:cubicBezTo>
                  <a:pt x="10" y="55"/>
                  <a:pt x="10" y="55"/>
                  <a:pt x="10" y="55"/>
                </a:cubicBezTo>
                <a:cubicBezTo>
                  <a:pt x="4" y="55"/>
                  <a:pt x="0" y="50"/>
                  <a:pt x="0" y="44"/>
                </a:cubicBezTo>
                <a:cubicBezTo>
                  <a:pt x="0" y="10"/>
                  <a:pt x="0" y="10"/>
                  <a:pt x="0" y="10"/>
                </a:cubicBezTo>
                <a:cubicBezTo>
                  <a:pt x="0" y="5"/>
                  <a:pt x="4" y="0"/>
                  <a:pt x="10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50" y="0"/>
                  <a:pt x="55" y="5"/>
                  <a:pt x="55" y="10"/>
                </a:cubicBezTo>
                <a:lnTo>
                  <a:pt x="55" y="44"/>
                </a:lnTo>
                <a:close/>
                <a:moveTo>
                  <a:pt x="46" y="20"/>
                </a:moveTo>
                <a:cubicBezTo>
                  <a:pt x="47" y="19"/>
                  <a:pt x="47" y="17"/>
                  <a:pt x="46" y="17"/>
                </a:cubicBezTo>
                <a:cubicBezTo>
                  <a:pt x="42" y="13"/>
                  <a:pt x="42" y="13"/>
                  <a:pt x="42" y="13"/>
                </a:cubicBezTo>
                <a:cubicBezTo>
                  <a:pt x="42" y="12"/>
                  <a:pt x="40" y="12"/>
                  <a:pt x="39" y="13"/>
                </a:cubicBezTo>
                <a:cubicBezTo>
                  <a:pt x="23" y="30"/>
                  <a:pt x="23" y="30"/>
                  <a:pt x="23" y="30"/>
                </a:cubicBezTo>
                <a:cubicBezTo>
                  <a:pt x="15" y="22"/>
                  <a:pt x="15" y="22"/>
                  <a:pt x="15" y="22"/>
                </a:cubicBezTo>
                <a:cubicBezTo>
                  <a:pt x="14" y="21"/>
                  <a:pt x="13" y="21"/>
                  <a:pt x="12" y="22"/>
                </a:cubicBezTo>
                <a:cubicBezTo>
                  <a:pt x="8" y="26"/>
                  <a:pt x="8" y="26"/>
                  <a:pt x="8" y="26"/>
                </a:cubicBezTo>
                <a:cubicBezTo>
                  <a:pt x="7" y="27"/>
                  <a:pt x="7" y="28"/>
                  <a:pt x="8" y="29"/>
                </a:cubicBezTo>
                <a:cubicBezTo>
                  <a:pt x="21" y="42"/>
                  <a:pt x="21" y="42"/>
                  <a:pt x="21" y="42"/>
                </a:cubicBezTo>
                <a:cubicBezTo>
                  <a:pt x="22" y="43"/>
                  <a:pt x="23" y="43"/>
                  <a:pt x="24" y="42"/>
                </a:cubicBezTo>
                <a:lnTo>
                  <a:pt x="46" y="20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vert="horz" wrap="square" lIns="128580" tIns="64290" rIns="128580" bIns="6429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sz="80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F8D26E2-A1E8-459E-9278-0C9E28658FE9}"/>
              </a:ext>
            </a:extLst>
          </p:cNvPr>
          <p:cNvSpPr txBox="1"/>
          <p:nvPr/>
        </p:nvSpPr>
        <p:spPr>
          <a:xfrm>
            <a:off x="1348699" y="2885484"/>
            <a:ext cx="36236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Omnidirectional Movement</a:t>
            </a:r>
            <a:endParaRPr lang="zh-CN" altLang="en-US" sz="2400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6811383-65BD-42A7-8DA6-C9A04B6A789B}"/>
              </a:ext>
            </a:extLst>
          </p:cNvPr>
          <p:cNvSpPr/>
          <p:nvPr/>
        </p:nvSpPr>
        <p:spPr>
          <a:xfrm>
            <a:off x="1388815" y="3851723"/>
            <a:ext cx="215103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/>
              <a:t>Remote Control</a:t>
            </a:r>
            <a:endParaRPr lang="zh-CN" altLang="en-US" sz="24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1A8746D9-7FA8-44C8-811A-28345752B2C8}"/>
              </a:ext>
            </a:extLst>
          </p:cNvPr>
          <p:cNvSpPr/>
          <p:nvPr/>
        </p:nvSpPr>
        <p:spPr>
          <a:xfrm>
            <a:off x="1388815" y="4821918"/>
            <a:ext cx="26317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/>
              <a:t>Image Transmission</a:t>
            </a:r>
            <a:endParaRPr lang="zh-CN" altLang="en-US" sz="2400" dirty="0"/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E99E9F81-D6A1-4EE3-A95D-BC7995056150}"/>
              </a:ext>
            </a:extLst>
          </p:cNvPr>
          <p:cNvSpPr/>
          <p:nvPr/>
        </p:nvSpPr>
        <p:spPr>
          <a:xfrm>
            <a:off x="954942" y="2896245"/>
            <a:ext cx="391932" cy="3919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757539AD-319F-4437-97CF-4DDE24589E90}"/>
              </a:ext>
            </a:extLst>
          </p:cNvPr>
          <p:cNvSpPr/>
          <p:nvPr/>
        </p:nvSpPr>
        <p:spPr>
          <a:xfrm>
            <a:off x="954600" y="3872465"/>
            <a:ext cx="391932" cy="3919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2FEB24C4-5403-4DC7-B016-999C1EDEC40F}"/>
              </a:ext>
            </a:extLst>
          </p:cNvPr>
          <p:cNvSpPr/>
          <p:nvPr/>
        </p:nvSpPr>
        <p:spPr>
          <a:xfrm>
            <a:off x="956767" y="4891651"/>
            <a:ext cx="391932" cy="3919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任意多边形 1">
            <a:extLst>
              <a:ext uri="{FF2B5EF4-FFF2-40B4-BE49-F238E27FC236}">
                <a16:creationId xmlns:a16="http://schemas.microsoft.com/office/drawing/2014/main" id="{CAF3A3C5-87E7-49D3-AC39-7EDA5BD568BA}"/>
              </a:ext>
            </a:extLst>
          </p:cNvPr>
          <p:cNvSpPr/>
          <p:nvPr/>
        </p:nvSpPr>
        <p:spPr>
          <a:xfrm rot="5400000">
            <a:off x="-2506837" y="3593464"/>
            <a:ext cx="14833648" cy="45719"/>
          </a:xfrm>
          <a:custGeom>
            <a:avLst/>
            <a:gdLst>
              <a:gd name="connsiteX0" fmla="*/ 0 w 8369300"/>
              <a:gd name="connsiteY0" fmla="*/ 0 h 0"/>
              <a:gd name="connsiteX1" fmla="*/ 8369300 w 83693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369300">
                <a:moveTo>
                  <a:pt x="0" y="0"/>
                </a:moveTo>
                <a:lnTo>
                  <a:pt x="8369300" y="0"/>
                </a:lnTo>
              </a:path>
            </a:pathLst>
          </a:custGeom>
          <a:noFill/>
          <a:ln>
            <a:solidFill>
              <a:srgbClr val="D5D5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zh-CN" altLang="en-US"/>
          </a:p>
        </p:txBody>
      </p:sp>
      <p:pic>
        <p:nvPicPr>
          <p:cNvPr id="22" name="图形 21" descr="清单演示文稿">
            <a:extLst>
              <a:ext uri="{FF2B5EF4-FFF2-40B4-BE49-F238E27FC236}">
                <a16:creationId xmlns:a16="http://schemas.microsoft.com/office/drawing/2014/main" id="{92F539CE-05E6-418C-A405-D90AD71BE5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54210" y="1481230"/>
            <a:ext cx="666870" cy="66687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CA631E8-95BE-4219-B87A-728A9A6A4D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7259" y="122260"/>
            <a:ext cx="4528031" cy="338008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2F2955F-A788-43E8-B334-C6060B26FE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35191" y="3804554"/>
            <a:ext cx="3894253" cy="2958058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4EB54CE5-5D28-4BC4-B655-AB1AF0DE70E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70135" y="814933"/>
            <a:ext cx="8310005" cy="6126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5094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/>
          <p:cNvSpPr/>
          <p:nvPr/>
        </p:nvSpPr>
        <p:spPr>
          <a:xfrm>
            <a:off x="354" y="228285"/>
            <a:ext cx="225016" cy="5866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4" tIns="48217" rIns="96434" bIns="48217" rtlCol="0" anchor="ctr"/>
          <a:lstStyle/>
          <a:p>
            <a:pPr algn="ctr" defTabSz="964278"/>
            <a:endParaRPr lang="zh-CN" altLang="en-US" sz="1969">
              <a:solidFill>
                <a:srgbClr val="E7E6E6">
                  <a:lumMod val="50000"/>
                </a:srgbClr>
              </a:solidFill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392023" y="266575"/>
            <a:ext cx="2168863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64278"/>
            <a:r>
              <a:rPr lang="en-US" altLang="zh-CN" sz="2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04  Conclusion</a:t>
            </a:r>
            <a:endParaRPr lang="zh-CN" altLang="en-US" sz="2400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392023" y="635907"/>
            <a:ext cx="1429879" cy="3385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64278"/>
            <a:r>
              <a:rPr lang="en-US" altLang="zh-CN" sz="11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4.1  Project Summary  </a:t>
            </a:r>
          </a:p>
          <a:p>
            <a:pPr defTabSz="964278"/>
            <a:endParaRPr lang="zh-CN" altLang="en-US" sz="11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+mn-lt"/>
            </a:endParaRPr>
          </a:p>
        </p:txBody>
      </p:sp>
      <p:sp>
        <p:nvSpPr>
          <p:cNvPr id="15" name="Freeform 46">
            <a:extLst>
              <a:ext uri="{FF2B5EF4-FFF2-40B4-BE49-F238E27FC236}">
                <a16:creationId xmlns:a16="http://schemas.microsoft.com/office/drawing/2014/main" id="{E8F694A0-B112-4705-A3FA-D48E3EF8C485}"/>
              </a:ext>
            </a:extLst>
          </p:cNvPr>
          <p:cNvSpPr>
            <a:spLocks noEditPoints="1"/>
          </p:cNvSpPr>
          <p:nvPr/>
        </p:nvSpPr>
        <p:spPr bwMode="auto">
          <a:xfrm>
            <a:off x="956767" y="2896245"/>
            <a:ext cx="391932" cy="391932"/>
          </a:xfrm>
          <a:custGeom>
            <a:avLst/>
            <a:gdLst/>
            <a:ahLst/>
            <a:cxnLst>
              <a:cxn ang="0">
                <a:pos x="55" y="44"/>
              </a:cxn>
              <a:cxn ang="0">
                <a:pos x="44" y="55"/>
              </a:cxn>
              <a:cxn ang="0">
                <a:pos x="10" y="55"/>
              </a:cxn>
              <a:cxn ang="0">
                <a:pos x="0" y="44"/>
              </a:cxn>
              <a:cxn ang="0">
                <a:pos x="0" y="10"/>
              </a:cxn>
              <a:cxn ang="0">
                <a:pos x="10" y="0"/>
              </a:cxn>
              <a:cxn ang="0">
                <a:pos x="44" y="0"/>
              </a:cxn>
              <a:cxn ang="0">
                <a:pos x="55" y="10"/>
              </a:cxn>
              <a:cxn ang="0">
                <a:pos x="55" y="44"/>
              </a:cxn>
              <a:cxn ang="0">
                <a:pos x="46" y="20"/>
              </a:cxn>
              <a:cxn ang="0">
                <a:pos x="46" y="17"/>
              </a:cxn>
              <a:cxn ang="0">
                <a:pos x="42" y="13"/>
              </a:cxn>
              <a:cxn ang="0">
                <a:pos x="39" y="13"/>
              </a:cxn>
              <a:cxn ang="0">
                <a:pos x="23" y="30"/>
              </a:cxn>
              <a:cxn ang="0">
                <a:pos x="15" y="22"/>
              </a:cxn>
              <a:cxn ang="0">
                <a:pos x="12" y="22"/>
              </a:cxn>
              <a:cxn ang="0">
                <a:pos x="8" y="26"/>
              </a:cxn>
              <a:cxn ang="0">
                <a:pos x="8" y="29"/>
              </a:cxn>
              <a:cxn ang="0">
                <a:pos x="21" y="42"/>
              </a:cxn>
              <a:cxn ang="0">
                <a:pos x="24" y="42"/>
              </a:cxn>
              <a:cxn ang="0">
                <a:pos x="46" y="20"/>
              </a:cxn>
            </a:cxnLst>
            <a:rect l="0" t="0" r="r" b="b"/>
            <a:pathLst>
              <a:path w="55" h="55">
                <a:moveTo>
                  <a:pt x="55" y="44"/>
                </a:moveTo>
                <a:cubicBezTo>
                  <a:pt x="55" y="50"/>
                  <a:pt x="50" y="55"/>
                  <a:pt x="44" y="55"/>
                </a:cubicBezTo>
                <a:cubicBezTo>
                  <a:pt x="10" y="55"/>
                  <a:pt x="10" y="55"/>
                  <a:pt x="10" y="55"/>
                </a:cubicBezTo>
                <a:cubicBezTo>
                  <a:pt x="4" y="55"/>
                  <a:pt x="0" y="50"/>
                  <a:pt x="0" y="44"/>
                </a:cubicBezTo>
                <a:cubicBezTo>
                  <a:pt x="0" y="10"/>
                  <a:pt x="0" y="10"/>
                  <a:pt x="0" y="10"/>
                </a:cubicBezTo>
                <a:cubicBezTo>
                  <a:pt x="0" y="5"/>
                  <a:pt x="4" y="0"/>
                  <a:pt x="10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50" y="0"/>
                  <a:pt x="55" y="5"/>
                  <a:pt x="55" y="10"/>
                </a:cubicBezTo>
                <a:lnTo>
                  <a:pt x="55" y="44"/>
                </a:lnTo>
                <a:close/>
                <a:moveTo>
                  <a:pt x="46" y="20"/>
                </a:moveTo>
                <a:cubicBezTo>
                  <a:pt x="47" y="19"/>
                  <a:pt x="47" y="17"/>
                  <a:pt x="46" y="17"/>
                </a:cubicBezTo>
                <a:cubicBezTo>
                  <a:pt x="42" y="13"/>
                  <a:pt x="42" y="13"/>
                  <a:pt x="42" y="13"/>
                </a:cubicBezTo>
                <a:cubicBezTo>
                  <a:pt x="42" y="12"/>
                  <a:pt x="40" y="12"/>
                  <a:pt x="39" y="13"/>
                </a:cubicBezTo>
                <a:cubicBezTo>
                  <a:pt x="23" y="30"/>
                  <a:pt x="23" y="30"/>
                  <a:pt x="23" y="30"/>
                </a:cubicBezTo>
                <a:cubicBezTo>
                  <a:pt x="15" y="22"/>
                  <a:pt x="15" y="22"/>
                  <a:pt x="15" y="22"/>
                </a:cubicBezTo>
                <a:cubicBezTo>
                  <a:pt x="14" y="21"/>
                  <a:pt x="13" y="21"/>
                  <a:pt x="12" y="22"/>
                </a:cubicBezTo>
                <a:cubicBezTo>
                  <a:pt x="8" y="26"/>
                  <a:pt x="8" y="26"/>
                  <a:pt x="8" y="26"/>
                </a:cubicBezTo>
                <a:cubicBezTo>
                  <a:pt x="7" y="27"/>
                  <a:pt x="7" y="28"/>
                  <a:pt x="8" y="29"/>
                </a:cubicBezTo>
                <a:cubicBezTo>
                  <a:pt x="21" y="42"/>
                  <a:pt x="21" y="42"/>
                  <a:pt x="21" y="42"/>
                </a:cubicBezTo>
                <a:cubicBezTo>
                  <a:pt x="22" y="43"/>
                  <a:pt x="23" y="43"/>
                  <a:pt x="24" y="42"/>
                </a:cubicBezTo>
                <a:lnTo>
                  <a:pt x="46" y="20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vert="horz" wrap="square" lIns="128580" tIns="64290" rIns="128580" bIns="6429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sz="8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6" name="Freeform 46">
            <a:extLst>
              <a:ext uri="{FF2B5EF4-FFF2-40B4-BE49-F238E27FC236}">
                <a16:creationId xmlns:a16="http://schemas.microsoft.com/office/drawing/2014/main" id="{361BE068-E0E7-4640-BB08-2B738466BE44}"/>
              </a:ext>
            </a:extLst>
          </p:cNvPr>
          <p:cNvSpPr>
            <a:spLocks noEditPoints="1"/>
          </p:cNvSpPr>
          <p:nvPr/>
        </p:nvSpPr>
        <p:spPr bwMode="auto">
          <a:xfrm>
            <a:off x="956767" y="3867786"/>
            <a:ext cx="391932" cy="391932"/>
          </a:xfrm>
          <a:custGeom>
            <a:avLst/>
            <a:gdLst/>
            <a:ahLst/>
            <a:cxnLst>
              <a:cxn ang="0">
                <a:pos x="55" y="44"/>
              </a:cxn>
              <a:cxn ang="0">
                <a:pos x="44" y="55"/>
              </a:cxn>
              <a:cxn ang="0">
                <a:pos x="10" y="55"/>
              </a:cxn>
              <a:cxn ang="0">
                <a:pos x="0" y="44"/>
              </a:cxn>
              <a:cxn ang="0">
                <a:pos x="0" y="10"/>
              </a:cxn>
              <a:cxn ang="0">
                <a:pos x="10" y="0"/>
              </a:cxn>
              <a:cxn ang="0">
                <a:pos x="44" y="0"/>
              </a:cxn>
              <a:cxn ang="0">
                <a:pos x="55" y="10"/>
              </a:cxn>
              <a:cxn ang="0">
                <a:pos x="55" y="44"/>
              </a:cxn>
              <a:cxn ang="0">
                <a:pos x="46" y="20"/>
              </a:cxn>
              <a:cxn ang="0">
                <a:pos x="46" y="17"/>
              </a:cxn>
              <a:cxn ang="0">
                <a:pos x="42" y="13"/>
              </a:cxn>
              <a:cxn ang="0">
                <a:pos x="39" y="13"/>
              </a:cxn>
              <a:cxn ang="0">
                <a:pos x="23" y="30"/>
              </a:cxn>
              <a:cxn ang="0">
                <a:pos x="15" y="22"/>
              </a:cxn>
              <a:cxn ang="0">
                <a:pos x="12" y="22"/>
              </a:cxn>
              <a:cxn ang="0">
                <a:pos x="8" y="26"/>
              </a:cxn>
              <a:cxn ang="0">
                <a:pos x="8" y="29"/>
              </a:cxn>
              <a:cxn ang="0">
                <a:pos x="21" y="42"/>
              </a:cxn>
              <a:cxn ang="0">
                <a:pos x="24" y="42"/>
              </a:cxn>
              <a:cxn ang="0">
                <a:pos x="46" y="20"/>
              </a:cxn>
            </a:cxnLst>
            <a:rect l="0" t="0" r="r" b="b"/>
            <a:pathLst>
              <a:path w="55" h="55">
                <a:moveTo>
                  <a:pt x="55" y="44"/>
                </a:moveTo>
                <a:cubicBezTo>
                  <a:pt x="55" y="50"/>
                  <a:pt x="50" y="55"/>
                  <a:pt x="44" y="55"/>
                </a:cubicBezTo>
                <a:cubicBezTo>
                  <a:pt x="10" y="55"/>
                  <a:pt x="10" y="55"/>
                  <a:pt x="10" y="55"/>
                </a:cubicBezTo>
                <a:cubicBezTo>
                  <a:pt x="4" y="55"/>
                  <a:pt x="0" y="50"/>
                  <a:pt x="0" y="44"/>
                </a:cubicBezTo>
                <a:cubicBezTo>
                  <a:pt x="0" y="10"/>
                  <a:pt x="0" y="10"/>
                  <a:pt x="0" y="10"/>
                </a:cubicBezTo>
                <a:cubicBezTo>
                  <a:pt x="0" y="5"/>
                  <a:pt x="4" y="0"/>
                  <a:pt x="10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50" y="0"/>
                  <a:pt x="55" y="5"/>
                  <a:pt x="55" y="10"/>
                </a:cubicBezTo>
                <a:lnTo>
                  <a:pt x="55" y="44"/>
                </a:lnTo>
                <a:close/>
                <a:moveTo>
                  <a:pt x="46" y="20"/>
                </a:moveTo>
                <a:cubicBezTo>
                  <a:pt x="47" y="19"/>
                  <a:pt x="47" y="17"/>
                  <a:pt x="46" y="17"/>
                </a:cubicBezTo>
                <a:cubicBezTo>
                  <a:pt x="42" y="13"/>
                  <a:pt x="42" y="13"/>
                  <a:pt x="42" y="13"/>
                </a:cubicBezTo>
                <a:cubicBezTo>
                  <a:pt x="42" y="12"/>
                  <a:pt x="40" y="12"/>
                  <a:pt x="39" y="13"/>
                </a:cubicBezTo>
                <a:cubicBezTo>
                  <a:pt x="23" y="30"/>
                  <a:pt x="23" y="30"/>
                  <a:pt x="23" y="30"/>
                </a:cubicBezTo>
                <a:cubicBezTo>
                  <a:pt x="15" y="22"/>
                  <a:pt x="15" y="22"/>
                  <a:pt x="15" y="22"/>
                </a:cubicBezTo>
                <a:cubicBezTo>
                  <a:pt x="14" y="21"/>
                  <a:pt x="13" y="21"/>
                  <a:pt x="12" y="22"/>
                </a:cubicBezTo>
                <a:cubicBezTo>
                  <a:pt x="8" y="26"/>
                  <a:pt x="8" y="26"/>
                  <a:pt x="8" y="26"/>
                </a:cubicBezTo>
                <a:cubicBezTo>
                  <a:pt x="7" y="27"/>
                  <a:pt x="7" y="28"/>
                  <a:pt x="8" y="29"/>
                </a:cubicBezTo>
                <a:cubicBezTo>
                  <a:pt x="21" y="42"/>
                  <a:pt x="21" y="42"/>
                  <a:pt x="21" y="42"/>
                </a:cubicBezTo>
                <a:cubicBezTo>
                  <a:pt x="22" y="43"/>
                  <a:pt x="23" y="43"/>
                  <a:pt x="24" y="42"/>
                </a:cubicBezTo>
                <a:lnTo>
                  <a:pt x="46" y="20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vert="horz" wrap="square" lIns="128580" tIns="64290" rIns="128580" bIns="6429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sz="80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7" name="Freeform 46">
            <a:extLst>
              <a:ext uri="{FF2B5EF4-FFF2-40B4-BE49-F238E27FC236}">
                <a16:creationId xmlns:a16="http://schemas.microsoft.com/office/drawing/2014/main" id="{85EC9A81-9748-47BF-94B0-000D84E94191}"/>
              </a:ext>
            </a:extLst>
          </p:cNvPr>
          <p:cNvSpPr>
            <a:spLocks noEditPoints="1"/>
          </p:cNvSpPr>
          <p:nvPr/>
        </p:nvSpPr>
        <p:spPr bwMode="auto">
          <a:xfrm>
            <a:off x="956767" y="4891651"/>
            <a:ext cx="391932" cy="391932"/>
          </a:xfrm>
          <a:custGeom>
            <a:avLst/>
            <a:gdLst/>
            <a:ahLst/>
            <a:cxnLst>
              <a:cxn ang="0">
                <a:pos x="55" y="44"/>
              </a:cxn>
              <a:cxn ang="0">
                <a:pos x="44" y="55"/>
              </a:cxn>
              <a:cxn ang="0">
                <a:pos x="10" y="55"/>
              </a:cxn>
              <a:cxn ang="0">
                <a:pos x="0" y="44"/>
              </a:cxn>
              <a:cxn ang="0">
                <a:pos x="0" y="10"/>
              </a:cxn>
              <a:cxn ang="0">
                <a:pos x="10" y="0"/>
              </a:cxn>
              <a:cxn ang="0">
                <a:pos x="44" y="0"/>
              </a:cxn>
              <a:cxn ang="0">
                <a:pos x="55" y="10"/>
              </a:cxn>
              <a:cxn ang="0">
                <a:pos x="55" y="44"/>
              </a:cxn>
              <a:cxn ang="0">
                <a:pos x="46" y="20"/>
              </a:cxn>
              <a:cxn ang="0">
                <a:pos x="46" y="17"/>
              </a:cxn>
              <a:cxn ang="0">
                <a:pos x="42" y="13"/>
              </a:cxn>
              <a:cxn ang="0">
                <a:pos x="39" y="13"/>
              </a:cxn>
              <a:cxn ang="0">
                <a:pos x="23" y="30"/>
              </a:cxn>
              <a:cxn ang="0">
                <a:pos x="15" y="22"/>
              </a:cxn>
              <a:cxn ang="0">
                <a:pos x="12" y="22"/>
              </a:cxn>
              <a:cxn ang="0">
                <a:pos x="8" y="26"/>
              </a:cxn>
              <a:cxn ang="0">
                <a:pos x="8" y="29"/>
              </a:cxn>
              <a:cxn ang="0">
                <a:pos x="21" y="42"/>
              </a:cxn>
              <a:cxn ang="0">
                <a:pos x="24" y="42"/>
              </a:cxn>
              <a:cxn ang="0">
                <a:pos x="46" y="20"/>
              </a:cxn>
            </a:cxnLst>
            <a:rect l="0" t="0" r="r" b="b"/>
            <a:pathLst>
              <a:path w="55" h="55">
                <a:moveTo>
                  <a:pt x="55" y="44"/>
                </a:moveTo>
                <a:cubicBezTo>
                  <a:pt x="55" y="50"/>
                  <a:pt x="50" y="55"/>
                  <a:pt x="44" y="55"/>
                </a:cubicBezTo>
                <a:cubicBezTo>
                  <a:pt x="10" y="55"/>
                  <a:pt x="10" y="55"/>
                  <a:pt x="10" y="55"/>
                </a:cubicBezTo>
                <a:cubicBezTo>
                  <a:pt x="4" y="55"/>
                  <a:pt x="0" y="50"/>
                  <a:pt x="0" y="44"/>
                </a:cubicBezTo>
                <a:cubicBezTo>
                  <a:pt x="0" y="10"/>
                  <a:pt x="0" y="10"/>
                  <a:pt x="0" y="10"/>
                </a:cubicBezTo>
                <a:cubicBezTo>
                  <a:pt x="0" y="5"/>
                  <a:pt x="4" y="0"/>
                  <a:pt x="10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50" y="0"/>
                  <a:pt x="55" y="5"/>
                  <a:pt x="55" y="10"/>
                </a:cubicBezTo>
                <a:lnTo>
                  <a:pt x="55" y="44"/>
                </a:lnTo>
                <a:close/>
                <a:moveTo>
                  <a:pt x="46" y="20"/>
                </a:moveTo>
                <a:cubicBezTo>
                  <a:pt x="47" y="19"/>
                  <a:pt x="47" y="17"/>
                  <a:pt x="46" y="17"/>
                </a:cubicBezTo>
                <a:cubicBezTo>
                  <a:pt x="42" y="13"/>
                  <a:pt x="42" y="13"/>
                  <a:pt x="42" y="13"/>
                </a:cubicBezTo>
                <a:cubicBezTo>
                  <a:pt x="42" y="12"/>
                  <a:pt x="40" y="12"/>
                  <a:pt x="39" y="13"/>
                </a:cubicBezTo>
                <a:cubicBezTo>
                  <a:pt x="23" y="30"/>
                  <a:pt x="23" y="30"/>
                  <a:pt x="23" y="30"/>
                </a:cubicBezTo>
                <a:cubicBezTo>
                  <a:pt x="15" y="22"/>
                  <a:pt x="15" y="22"/>
                  <a:pt x="15" y="22"/>
                </a:cubicBezTo>
                <a:cubicBezTo>
                  <a:pt x="14" y="21"/>
                  <a:pt x="13" y="21"/>
                  <a:pt x="12" y="22"/>
                </a:cubicBezTo>
                <a:cubicBezTo>
                  <a:pt x="8" y="26"/>
                  <a:pt x="8" y="26"/>
                  <a:pt x="8" y="26"/>
                </a:cubicBezTo>
                <a:cubicBezTo>
                  <a:pt x="7" y="27"/>
                  <a:pt x="7" y="28"/>
                  <a:pt x="8" y="29"/>
                </a:cubicBezTo>
                <a:cubicBezTo>
                  <a:pt x="21" y="42"/>
                  <a:pt x="21" y="42"/>
                  <a:pt x="21" y="42"/>
                </a:cubicBezTo>
                <a:cubicBezTo>
                  <a:pt x="22" y="43"/>
                  <a:pt x="23" y="43"/>
                  <a:pt x="24" y="42"/>
                </a:cubicBezTo>
                <a:lnTo>
                  <a:pt x="46" y="20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vert="horz" wrap="square" lIns="128580" tIns="64290" rIns="128580" bIns="6429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sz="80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F8D26E2-A1E8-459E-9278-0C9E28658FE9}"/>
              </a:ext>
            </a:extLst>
          </p:cNvPr>
          <p:cNvSpPr txBox="1"/>
          <p:nvPr/>
        </p:nvSpPr>
        <p:spPr>
          <a:xfrm>
            <a:off x="1348699" y="2885484"/>
            <a:ext cx="36236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Omnidirectional Movement</a:t>
            </a:r>
            <a:endParaRPr lang="zh-CN" altLang="en-US" sz="2400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6811383-65BD-42A7-8DA6-C9A04B6A789B}"/>
              </a:ext>
            </a:extLst>
          </p:cNvPr>
          <p:cNvSpPr/>
          <p:nvPr/>
        </p:nvSpPr>
        <p:spPr>
          <a:xfrm>
            <a:off x="1388815" y="3851723"/>
            <a:ext cx="215103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/>
              <a:t>Remote Control</a:t>
            </a:r>
            <a:endParaRPr lang="zh-CN" altLang="en-US" sz="24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1A8746D9-7FA8-44C8-811A-28345752B2C8}"/>
              </a:ext>
            </a:extLst>
          </p:cNvPr>
          <p:cNvSpPr/>
          <p:nvPr/>
        </p:nvSpPr>
        <p:spPr>
          <a:xfrm>
            <a:off x="1388815" y="4821918"/>
            <a:ext cx="26317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/>
              <a:t>Image Transmission</a:t>
            </a:r>
            <a:endParaRPr lang="zh-CN" altLang="en-US" sz="2400" dirty="0"/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E99E9F81-D6A1-4EE3-A95D-BC7995056150}"/>
              </a:ext>
            </a:extLst>
          </p:cNvPr>
          <p:cNvSpPr/>
          <p:nvPr/>
        </p:nvSpPr>
        <p:spPr>
          <a:xfrm>
            <a:off x="954942" y="2896245"/>
            <a:ext cx="391932" cy="3919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757539AD-319F-4437-97CF-4DDE24589E90}"/>
              </a:ext>
            </a:extLst>
          </p:cNvPr>
          <p:cNvSpPr/>
          <p:nvPr/>
        </p:nvSpPr>
        <p:spPr>
          <a:xfrm>
            <a:off x="954600" y="3872465"/>
            <a:ext cx="391932" cy="3919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2FEB24C4-5403-4DC7-B016-999C1EDEC40F}"/>
              </a:ext>
            </a:extLst>
          </p:cNvPr>
          <p:cNvSpPr/>
          <p:nvPr/>
        </p:nvSpPr>
        <p:spPr>
          <a:xfrm>
            <a:off x="956767" y="4891651"/>
            <a:ext cx="391932" cy="3919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任意多边形 1">
            <a:extLst>
              <a:ext uri="{FF2B5EF4-FFF2-40B4-BE49-F238E27FC236}">
                <a16:creationId xmlns:a16="http://schemas.microsoft.com/office/drawing/2014/main" id="{CAF3A3C5-87E7-49D3-AC39-7EDA5BD568BA}"/>
              </a:ext>
            </a:extLst>
          </p:cNvPr>
          <p:cNvSpPr/>
          <p:nvPr/>
        </p:nvSpPr>
        <p:spPr>
          <a:xfrm rot="5400000">
            <a:off x="-2506837" y="3593464"/>
            <a:ext cx="14833648" cy="45719"/>
          </a:xfrm>
          <a:custGeom>
            <a:avLst/>
            <a:gdLst>
              <a:gd name="connsiteX0" fmla="*/ 0 w 8369300"/>
              <a:gd name="connsiteY0" fmla="*/ 0 h 0"/>
              <a:gd name="connsiteX1" fmla="*/ 8369300 w 83693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369300">
                <a:moveTo>
                  <a:pt x="0" y="0"/>
                </a:moveTo>
                <a:lnTo>
                  <a:pt x="8369300" y="0"/>
                </a:lnTo>
              </a:path>
            </a:pathLst>
          </a:custGeom>
          <a:noFill/>
          <a:ln>
            <a:solidFill>
              <a:srgbClr val="D5D5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zh-CN" altLang="en-US"/>
          </a:p>
        </p:txBody>
      </p:sp>
      <p:pic>
        <p:nvPicPr>
          <p:cNvPr id="22" name="图形 21" descr="清单演示文稿">
            <a:extLst>
              <a:ext uri="{FF2B5EF4-FFF2-40B4-BE49-F238E27FC236}">
                <a16:creationId xmlns:a16="http://schemas.microsoft.com/office/drawing/2014/main" id="{92F539CE-05E6-418C-A405-D90AD71BE5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354210" y="1481230"/>
            <a:ext cx="666870" cy="666870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4EB54CE5-5D28-4BC4-B655-AB1AF0DE70E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70135" y="814933"/>
            <a:ext cx="8310005" cy="6126165"/>
          </a:xfrm>
          <a:prstGeom prst="rect">
            <a:avLst/>
          </a:prstGeom>
        </p:spPr>
      </p:pic>
      <p:pic>
        <p:nvPicPr>
          <p:cNvPr id="8" name="Demo">
            <a:hlinkClick r:id="" action="ppaction://media"/>
            <a:extLst>
              <a:ext uri="{FF2B5EF4-FFF2-40B4-BE49-F238E27FC236}">
                <a16:creationId xmlns:a16="http://schemas.microsoft.com/office/drawing/2014/main" id="{538734A5-42CA-499A-B61A-D5E14AE367D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128530" y="-6970"/>
            <a:ext cx="4068763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1633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7642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/>
          <p:cNvSpPr/>
          <p:nvPr/>
        </p:nvSpPr>
        <p:spPr>
          <a:xfrm>
            <a:off x="354" y="228285"/>
            <a:ext cx="225016" cy="5866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4" tIns="48217" rIns="96434" bIns="48217" rtlCol="0" anchor="ctr"/>
          <a:lstStyle/>
          <a:p>
            <a:pPr algn="ctr" defTabSz="964278"/>
            <a:endParaRPr lang="zh-CN" altLang="en-US" sz="1969">
              <a:solidFill>
                <a:srgbClr val="E7E6E6">
                  <a:lumMod val="50000"/>
                </a:srgbClr>
              </a:solidFill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392023" y="266575"/>
            <a:ext cx="2168863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64278"/>
            <a:r>
              <a:rPr lang="en-US" altLang="zh-CN" sz="2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04  Conclusion</a:t>
            </a:r>
            <a:endParaRPr lang="zh-CN" altLang="en-US" sz="2400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392023" y="635907"/>
            <a:ext cx="1429879" cy="3385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64278"/>
            <a:r>
              <a:rPr lang="en-US" altLang="zh-CN" sz="11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4.1  Project Summary  </a:t>
            </a:r>
          </a:p>
          <a:p>
            <a:pPr defTabSz="964278"/>
            <a:endParaRPr lang="zh-CN" altLang="en-US" sz="11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+mn-lt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F8D26E2-A1E8-459E-9278-0C9E28658FE9}"/>
              </a:ext>
            </a:extLst>
          </p:cNvPr>
          <p:cNvSpPr txBox="1"/>
          <p:nvPr/>
        </p:nvSpPr>
        <p:spPr>
          <a:xfrm>
            <a:off x="1348699" y="2885484"/>
            <a:ext cx="36236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Omnidirectional Movement</a:t>
            </a:r>
            <a:endParaRPr lang="zh-CN" altLang="en-US" sz="2400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6811383-65BD-42A7-8DA6-C9A04B6A789B}"/>
              </a:ext>
            </a:extLst>
          </p:cNvPr>
          <p:cNvSpPr/>
          <p:nvPr/>
        </p:nvSpPr>
        <p:spPr>
          <a:xfrm>
            <a:off x="1388815" y="3851723"/>
            <a:ext cx="215103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/>
              <a:t>Remote Control</a:t>
            </a:r>
            <a:endParaRPr lang="zh-CN" altLang="en-US" sz="24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1A8746D9-7FA8-44C8-811A-28345752B2C8}"/>
              </a:ext>
            </a:extLst>
          </p:cNvPr>
          <p:cNvSpPr/>
          <p:nvPr/>
        </p:nvSpPr>
        <p:spPr>
          <a:xfrm>
            <a:off x="1388815" y="4821918"/>
            <a:ext cx="26317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/>
              <a:t>Image Transmission</a:t>
            </a:r>
            <a:endParaRPr lang="zh-CN" altLang="en-US" sz="2400" dirty="0"/>
          </a:p>
        </p:txBody>
      </p:sp>
      <p:pic>
        <p:nvPicPr>
          <p:cNvPr id="22" name="图形 21" descr="清单演示文稿">
            <a:extLst>
              <a:ext uri="{FF2B5EF4-FFF2-40B4-BE49-F238E27FC236}">
                <a16:creationId xmlns:a16="http://schemas.microsoft.com/office/drawing/2014/main" id="{92F539CE-05E6-418C-A405-D90AD71BE5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54210" y="1481230"/>
            <a:ext cx="666870" cy="666870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9E5CA845-E2DA-4B57-8AF9-62E8D0DB591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4146" y="814933"/>
            <a:ext cx="8310005" cy="6126165"/>
          </a:xfrm>
          <a:prstGeom prst="rect">
            <a:avLst/>
          </a:prstGeom>
        </p:spPr>
      </p:pic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25F4D2D9-6CF0-4DEF-A665-2B5F2B00B51F}"/>
              </a:ext>
            </a:extLst>
          </p:cNvPr>
          <p:cNvSpPr/>
          <p:nvPr/>
        </p:nvSpPr>
        <p:spPr>
          <a:xfrm>
            <a:off x="956767" y="4891651"/>
            <a:ext cx="391932" cy="3919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F157891C-6772-47BE-A6C9-FDF83F4EA4F6}"/>
              </a:ext>
            </a:extLst>
          </p:cNvPr>
          <p:cNvSpPr/>
          <p:nvPr/>
        </p:nvSpPr>
        <p:spPr>
          <a:xfrm>
            <a:off x="956767" y="3872465"/>
            <a:ext cx="391932" cy="3919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F5AA0BF1-4D09-42EB-BC51-64EE12D79EA2}"/>
              </a:ext>
            </a:extLst>
          </p:cNvPr>
          <p:cNvSpPr/>
          <p:nvPr/>
        </p:nvSpPr>
        <p:spPr>
          <a:xfrm>
            <a:off x="954942" y="2896245"/>
            <a:ext cx="391932" cy="3919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38290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/>
          <p:cNvSpPr/>
          <p:nvPr/>
        </p:nvSpPr>
        <p:spPr>
          <a:xfrm>
            <a:off x="354" y="228285"/>
            <a:ext cx="225016" cy="5866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4" tIns="48217" rIns="96434" bIns="48217" rtlCol="0" anchor="ctr"/>
          <a:lstStyle/>
          <a:p>
            <a:pPr algn="ctr" defTabSz="964278"/>
            <a:endParaRPr lang="zh-CN" altLang="en-US" sz="1969">
              <a:solidFill>
                <a:srgbClr val="E7E6E6">
                  <a:lumMod val="50000"/>
                </a:srgbClr>
              </a:solidFill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392023" y="266575"/>
            <a:ext cx="2168863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64278"/>
            <a:r>
              <a:rPr lang="en-US" altLang="zh-CN" sz="2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04  Conclusion</a:t>
            </a:r>
            <a:endParaRPr lang="zh-CN" altLang="en-US" sz="2400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392023" y="635907"/>
            <a:ext cx="1429879" cy="3385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64278"/>
            <a:r>
              <a:rPr lang="en-US" altLang="zh-CN" sz="11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4.1  Project Summary  </a:t>
            </a:r>
          </a:p>
          <a:p>
            <a:pPr defTabSz="964278"/>
            <a:endParaRPr lang="zh-CN" altLang="en-US" sz="11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+mn-lt"/>
            </a:endParaRPr>
          </a:p>
        </p:txBody>
      </p:sp>
      <p:sp>
        <p:nvSpPr>
          <p:cNvPr id="15" name="Freeform 46">
            <a:extLst>
              <a:ext uri="{FF2B5EF4-FFF2-40B4-BE49-F238E27FC236}">
                <a16:creationId xmlns:a16="http://schemas.microsoft.com/office/drawing/2014/main" id="{E8F694A0-B112-4705-A3FA-D48E3EF8C485}"/>
              </a:ext>
            </a:extLst>
          </p:cNvPr>
          <p:cNvSpPr>
            <a:spLocks noEditPoints="1"/>
          </p:cNvSpPr>
          <p:nvPr/>
        </p:nvSpPr>
        <p:spPr bwMode="auto">
          <a:xfrm>
            <a:off x="956767" y="2896245"/>
            <a:ext cx="391932" cy="391932"/>
          </a:xfrm>
          <a:custGeom>
            <a:avLst/>
            <a:gdLst/>
            <a:ahLst/>
            <a:cxnLst>
              <a:cxn ang="0">
                <a:pos x="55" y="44"/>
              </a:cxn>
              <a:cxn ang="0">
                <a:pos x="44" y="55"/>
              </a:cxn>
              <a:cxn ang="0">
                <a:pos x="10" y="55"/>
              </a:cxn>
              <a:cxn ang="0">
                <a:pos x="0" y="44"/>
              </a:cxn>
              <a:cxn ang="0">
                <a:pos x="0" y="10"/>
              </a:cxn>
              <a:cxn ang="0">
                <a:pos x="10" y="0"/>
              </a:cxn>
              <a:cxn ang="0">
                <a:pos x="44" y="0"/>
              </a:cxn>
              <a:cxn ang="0">
                <a:pos x="55" y="10"/>
              </a:cxn>
              <a:cxn ang="0">
                <a:pos x="55" y="44"/>
              </a:cxn>
              <a:cxn ang="0">
                <a:pos x="46" y="20"/>
              </a:cxn>
              <a:cxn ang="0">
                <a:pos x="46" y="17"/>
              </a:cxn>
              <a:cxn ang="0">
                <a:pos x="42" y="13"/>
              </a:cxn>
              <a:cxn ang="0">
                <a:pos x="39" y="13"/>
              </a:cxn>
              <a:cxn ang="0">
                <a:pos x="23" y="30"/>
              </a:cxn>
              <a:cxn ang="0">
                <a:pos x="15" y="22"/>
              </a:cxn>
              <a:cxn ang="0">
                <a:pos x="12" y="22"/>
              </a:cxn>
              <a:cxn ang="0">
                <a:pos x="8" y="26"/>
              </a:cxn>
              <a:cxn ang="0">
                <a:pos x="8" y="29"/>
              </a:cxn>
              <a:cxn ang="0">
                <a:pos x="21" y="42"/>
              </a:cxn>
              <a:cxn ang="0">
                <a:pos x="24" y="42"/>
              </a:cxn>
              <a:cxn ang="0">
                <a:pos x="46" y="20"/>
              </a:cxn>
            </a:cxnLst>
            <a:rect l="0" t="0" r="r" b="b"/>
            <a:pathLst>
              <a:path w="55" h="55">
                <a:moveTo>
                  <a:pt x="55" y="44"/>
                </a:moveTo>
                <a:cubicBezTo>
                  <a:pt x="55" y="50"/>
                  <a:pt x="50" y="55"/>
                  <a:pt x="44" y="55"/>
                </a:cubicBezTo>
                <a:cubicBezTo>
                  <a:pt x="10" y="55"/>
                  <a:pt x="10" y="55"/>
                  <a:pt x="10" y="55"/>
                </a:cubicBezTo>
                <a:cubicBezTo>
                  <a:pt x="4" y="55"/>
                  <a:pt x="0" y="50"/>
                  <a:pt x="0" y="44"/>
                </a:cubicBezTo>
                <a:cubicBezTo>
                  <a:pt x="0" y="10"/>
                  <a:pt x="0" y="10"/>
                  <a:pt x="0" y="10"/>
                </a:cubicBezTo>
                <a:cubicBezTo>
                  <a:pt x="0" y="5"/>
                  <a:pt x="4" y="0"/>
                  <a:pt x="10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50" y="0"/>
                  <a:pt x="55" y="5"/>
                  <a:pt x="55" y="10"/>
                </a:cubicBezTo>
                <a:lnTo>
                  <a:pt x="55" y="44"/>
                </a:lnTo>
                <a:close/>
                <a:moveTo>
                  <a:pt x="46" y="20"/>
                </a:moveTo>
                <a:cubicBezTo>
                  <a:pt x="47" y="19"/>
                  <a:pt x="47" y="17"/>
                  <a:pt x="46" y="17"/>
                </a:cubicBezTo>
                <a:cubicBezTo>
                  <a:pt x="42" y="13"/>
                  <a:pt x="42" y="13"/>
                  <a:pt x="42" y="13"/>
                </a:cubicBezTo>
                <a:cubicBezTo>
                  <a:pt x="42" y="12"/>
                  <a:pt x="40" y="12"/>
                  <a:pt x="39" y="13"/>
                </a:cubicBezTo>
                <a:cubicBezTo>
                  <a:pt x="23" y="30"/>
                  <a:pt x="23" y="30"/>
                  <a:pt x="23" y="30"/>
                </a:cubicBezTo>
                <a:cubicBezTo>
                  <a:pt x="15" y="22"/>
                  <a:pt x="15" y="22"/>
                  <a:pt x="15" y="22"/>
                </a:cubicBezTo>
                <a:cubicBezTo>
                  <a:pt x="14" y="21"/>
                  <a:pt x="13" y="21"/>
                  <a:pt x="12" y="22"/>
                </a:cubicBezTo>
                <a:cubicBezTo>
                  <a:pt x="8" y="26"/>
                  <a:pt x="8" y="26"/>
                  <a:pt x="8" y="26"/>
                </a:cubicBezTo>
                <a:cubicBezTo>
                  <a:pt x="7" y="27"/>
                  <a:pt x="7" y="28"/>
                  <a:pt x="8" y="29"/>
                </a:cubicBezTo>
                <a:cubicBezTo>
                  <a:pt x="21" y="42"/>
                  <a:pt x="21" y="42"/>
                  <a:pt x="21" y="42"/>
                </a:cubicBezTo>
                <a:cubicBezTo>
                  <a:pt x="22" y="43"/>
                  <a:pt x="23" y="43"/>
                  <a:pt x="24" y="42"/>
                </a:cubicBezTo>
                <a:lnTo>
                  <a:pt x="46" y="20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vert="horz" wrap="square" lIns="128580" tIns="64290" rIns="128580" bIns="6429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sz="8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6" name="Freeform 46">
            <a:extLst>
              <a:ext uri="{FF2B5EF4-FFF2-40B4-BE49-F238E27FC236}">
                <a16:creationId xmlns:a16="http://schemas.microsoft.com/office/drawing/2014/main" id="{361BE068-E0E7-4640-BB08-2B738466BE44}"/>
              </a:ext>
            </a:extLst>
          </p:cNvPr>
          <p:cNvSpPr>
            <a:spLocks noEditPoints="1"/>
          </p:cNvSpPr>
          <p:nvPr/>
        </p:nvSpPr>
        <p:spPr bwMode="auto">
          <a:xfrm>
            <a:off x="956767" y="3867786"/>
            <a:ext cx="391932" cy="391932"/>
          </a:xfrm>
          <a:custGeom>
            <a:avLst/>
            <a:gdLst/>
            <a:ahLst/>
            <a:cxnLst>
              <a:cxn ang="0">
                <a:pos x="55" y="44"/>
              </a:cxn>
              <a:cxn ang="0">
                <a:pos x="44" y="55"/>
              </a:cxn>
              <a:cxn ang="0">
                <a:pos x="10" y="55"/>
              </a:cxn>
              <a:cxn ang="0">
                <a:pos x="0" y="44"/>
              </a:cxn>
              <a:cxn ang="0">
                <a:pos x="0" y="10"/>
              </a:cxn>
              <a:cxn ang="0">
                <a:pos x="10" y="0"/>
              </a:cxn>
              <a:cxn ang="0">
                <a:pos x="44" y="0"/>
              </a:cxn>
              <a:cxn ang="0">
                <a:pos x="55" y="10"/>
              </a:cxn>
              <a:cxn ang="0">
                <a:pos x="55" y="44"/>
              </a:cxn>
              <a:cxn ang="0">
                <a:pos x="46" y="20"/>
              </a:cxn>
              <a:cxn ang="0">
                <a:pos x="46" y="17"/>
              </a:cxn>
              <a:cxn ang="0">
                <a:pos x="42" y="13"/>
              </a:cxn>
              <a:cxn ang="0">
                <a:pos x="39" y="13"/>
              </a:cxn>
              <a:cxn ang="0">
                <a:pos x="23" y="30"/>
              </a:cxn>
              <a:cxn ang="0">
                <a:pos x="15" y="22"/>
              </a:cxn>
              <a:cxn ang="0">
                <a:pos x="12" y="22"/>
              </a:cxn>
              <a:cxn ang="0">
                <a:pos x="8" y="26"/>
              </a:cxn>
              <a:cxn ang="0">
                <a:pos x="8" y="29"/>
              </a:cxn>
              <a:cxn ang="0">
                <a:pos x="21" y="42"/>
              </a:cxn>
              <a:cxn ang="0">
                <a:pos x="24" y="42"/>
              </a:cxn>
              <a:cxn ang="0">
                <a:pos x="46" y="20"/>
              </a:cxn>
            </a:cxnLst>
            <a:rect l="0" t="0" r="r" b="b"/>
            <a:pathLst>
              <a:path w="55" h="55">
                <a:moveTo>
                  <a:pt x="55" y="44"/>
                </a:moveTo>
                <a:cubicBezTo>
                  <a:pt x="55" y="50"/>
                  <a:pt x="50" y="55"/>
                  <a:pt x="44" y="55"/>
                </a:cubicBezTo>
                <a:cubicBezTo>
                  <a:pt x="10" y="55"/>
                  <a:pt x="10" y="55"/>
                  <a:pt x="10" y="55"/>
                </a:cubicBezTo>
                <a:cubicBezTo>
                  <a:pt x="4" y="55"/>
                  <a:pt x="0" y="50"/>
                  <a:pt x="0" y="44"/>
                </a:cubicBezTo>
                <a:cubicBezTo>
                  <a:pt x="0" y="10"/>
                  <a:pt x="0" y="10"/>
                  <a:pt x="0" y="10"/>
                </a:cubicBezTo>
                <a:cubicBezTo>
                  <a:pt x="0" y="5"/>
                  <a:pt x="4" y="0"/>
                  <a:pt x="10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50" y="0"/>
                  <a:pt x="55" y="5"/>
                  <a:pt x="55" y="10"/>
                </a:cubicBezTo>
                <a:lnTo>
                  <a:pt x="55" y="44"/>
                </a:lnTo>
                <a:close/>
                <a:moveTo>
                  <a:pt x="46" y="20"/>
                </a:moveTo>
                <a:cubicBezTo>
                  <a:pt x="47" y="19"/>
                  <a:pt x="47" y="17"/>
                  <a:pt x="46" y="17"/>
                </a:cubicBezTo>
                <a:cubicBezTo>
                  <a:pt x="42" y="13"/>
                  <a:pt x="42" y="13"/>
                  <a:pt x="42" y="13"/>
                </a:cubicBezTo>
                <a:cubicBezTo>
                  <a:pt x="42" y="12"/>
                  <a:pt x="40" y="12"/>
                  <a:pt x="39" y="13"/>
                </a:cubicBezTo>
                <a:cubicBezTo>
                  <a:pt x="23" y="30"/>
                  <a:pt x="23" y="30"/>
                  <a:pt x="23" y="30"/>
                </a:cubicBezTo>
                <a:cubicBezTo>
                  <a:pt x="15" y="22"/>
                  <a:pt x="15" y="22"/>
                  <a:pt x="15" y="22"/>
                </a:cubicBezTo>
                <a:cubicBezTo>
                  <a:pt x="14" y="21"/>
                  <a:pt x="13" y="21"/>
                  <a:pt x="12" y="22"/>
                </a:cubicBezTo>
                <a:cubicBezTo>
                  <a:pt x="8" y="26"/>
                  <a:pt x="8" y="26"/>
                  <a:pt x="8" y="26"/>
                </a:cubicBezTo>
                <a:cubicBezTo>
                  <a:pt x="7" y="27"/>
                  <a:pt x="7" y="28"/>
                  <a:pt x="8" y="29"/>
                </a:cubicBezTo>
                <a:cubicBezTo>
                  <a:pt x="21" y="42"/>
                  <a:pt x="21" y="42"/>
                  <a:pt x="21" y="42"/>
                </a:cubicBezTo>
                <a:cubicBezTo>
                  <a:pt x="22" y="43"/>
                  <a:pt x="23" y="43"/>
                  <a:pt x="24" y="42"/>
                </a:cubicBezTo>
                <a:lnTo>
                  <a:pt x="46" y="20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vert="horz" wrap="square" lIns="128580" tIns="64290" rIns="128580" bIns="6429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sz="80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7" name="Freeform 46">
            <a:extLst>
              <a:ext uri="{FF2B5EF4-FFF2-40B4-BE49-F238E27FC236}">
                <a16:creationId xmlns:a16="http://schemas.microsoft.com/office/drawing/2014/main" id="{85EC9A81-9748-47BF-94B0-000D84E94191}"/>
              </a:ext>
            </a:extLst>
          </p:cNvPr>
          <p:cNvSpPr>
            <a:spLocks noEditPoints="1"/>
          </p:cNvSpPr>
          <p:nvPr/>
        </p:nvSpPr>
        <p:spPr bwMode="auto">
          <a:xfrm>
            <a:off x="956767" y="4891651"/>
            <a:ext cx="391932" cy="391932"/>
          </a:xfrm>
          <a:custGeom>
            <a:avLst/>
            <a:gdLst/>
            <a:ahLst/>
            <a:cxnLst>
              <a:cxn ang="0">
                <a:pos x="55" y="44"/>
              </a:cxn>
              <a:cxn ang="0">
                <a:pos x="44" y="55"/>
              </a:cxn>
              <a:cxn ang="0">
                <a:pos x="10" y="55"/>
              </a:cxn>
              <a:cxn ang="0">
                <a:pos x="0" y="44"/>
              </a:cxn>
              <a:cxn ang="0">
                <a:pos x="0" y="10"/>
              </a:cxn>
              <a:cxn ang="0">
                <a:pos x="10" y="0"/>
              </a:cxn>
              <a:cxn ang="0">
                <a:pos x="44" y="0"/>
              </a:cxn>
              <a:cxn ang="0">
                <a:pos x="55" y="10"/>
              </a:cxn>
              <a:cxn ang="0">
                <a:pos x="55" y="44"/>
              </a:cxn>
              <a:cxn ang="0">
                <a:pos x="46" y="20"/>
              </a:cxn>
              <a:cxn ang="0">
                <a:pos x="46" y="17"/>
              </a:cxn>
              <a:cxn ang="0">
                <a:pos x="42" y="13"/>
              </a:cxn>
              <a:cxn ang="0">
                <a:pos x="39" y="13"/>
              </a:cxn>
              <a:cxn ang="0">
                <a:pos x="23" y="30"/>
              </a:cxn>
              <a:cxn ang="0">
                <a:pos x="15" y="22"/>
              </a:cxn>
              <a:cxn ang="0">
                <a:pos x="12" y="22"/>
              </a:cxn>
              <a:cxn ang="0">
                <a:pos x="8" y="26"/>
              </a:cxn>
              <a:cxn ang="0">
                <a:pos x="8" y="29"/>
              </a:cxn>
              <a:cxn ang="0">
                <a:pos x="21" y="42"/>
              </a:cxn>
              <a:cxn ang="0">
                <a:pos x="24" y="42"/>
              </a:cxn>
              <a:cxn ang="0">
                <a:pos x="46" y="20"/>
              </a:cxn>
            </a:cxnLst>
            <a:rect l="0" t="0" r="r" b="b"/>
            <a:pathLst>
              <a:path w="55" h="55">
                <a:moveTo>
                  <a:pt x="55" y="44"/>
                </a:moveTo>
                <a:cubicBezTo>
                  <a:pt x="55" y="50"/>
                  <a:pt x="50" y="55"/>
                  <a:pt x="44" y="55"/>
                </a:cubicBezTo>
                <a:cubicBezTo>
                  <a:pt x="10" y="55"/>
                  <a:pt x="10" y="55"/>
                  <a:pt x="10" y="55"/>
                </a:cubicBezTo>
                <a:cubicBezTo>
                  <a:pt x="4" y="55"/>
                  <a:pt x="0" y="50"/>
                  <a:pt x="0" y="44"/>
                </a:cubicBezTo>
                <a:cubicBezTo>
                  <a:pt x="0" y="10"/>
                  <a:pt x="0" y="10"/>
                  <a:pt x="0" y="10"/>
                </a:cubicBezTo>
                <a:cubicBezTo>
                  <a:pt x="0" y="5"/>
                  <a:pt x="4" y="0"/>
                  <a:pt x="10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50" y="0"/>
                  <a:pt x="55" y="5"/>
                  <a:pt x="55" y="10"/>
                </a:cubicBezTo>
                <a:lnTo>
                  <a:pt x="55" y="44"/>
                </a:lnTo>
                <a:close/>
                <a:moveTo>
                  <a:pt x="46" y="20"/>
                </a:moveTo>
                <a:cubicBezTo>
                  <a:pt x="47" y="19"/>
                  <a:pt x="47" y="17"/>
                  <a:pt x="46" y="17"/>
                </a:cubicBezTo>
                <a:cubicBezTo>
                  <a:pt x="42" y="13"/>
                  <a:pt x="42" y="13"/>
                  <a:pt x="42" y="13"/>
                </a:cubicBezTo>
                <a:cubicBezTo>
                  <a:pt x="42" y="12"/>
                  <a:pt x="40" y="12"/>
                  <a:pt x="39" y="13"/>
                </a:cubicBezTo>
                <a:cubicBezTo>
                  <a:pt x="23" y="30"/>
                  <a:pt x="23" y="30"/>
                  <a:pt x="23" y="30"/>
                </a:cubicBezTo>
                <a:cubicBezTo>
                  <a:pt x="15" y="22"/>
                  <a:pt x="15" y="22"/>
                  <a:pt x="15" y="22"/>
                </a:cubicBezTo>
                <a:cubicBezTo>
                  <a:pt x="14" y="21"/>
                  <a:pt x="13" y="21"/>
                  <a:pt x="12" y="22"/>
                </a:cubicBezTo>
                <a:cubicBezTo>
                  <a:pt x="8" y="26"/>
                  <a:pt x="8" y="26"/>
                  <a:pt x="8" y="26"/>
                </a:cubicBezTo>
                <a:cubicBezTo>
                  <a:pt x="7" y="27"/>
                  <a:pt x="7" y="28"/>
                  <a:pt x="8" y="29"/>
                </a:cubicBezTo>
                <a:cubicBezTo>
                  <a:pt x="21" y="42"/>
                  <a:pt x="21" y="42"/>
                  <a:pt x="21" y="42"/>
                </a:cubicBezTo>
                <a:cubicBezTo>
                  <a:pt x="22" y="43"/>
                  <a:pt x="23" y="43"/>
                  <a:pt x="24" y="42"/>
                </a:cubicBezTo>
                <a:lnTo>
                  <a:pt x="46" y="20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vert="horz" wrap="square" lIns="128580" tIns="64290" rIns="128580" bIns="6429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sz="80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F8D26E2-A1E8-459E-9278-0C9E28658FE9}"/>
              </a:ext>
            </a:extLst>
          </p:cNvPr>
          <p:cNvSpPr txBox="1"/>
          <p:nvPr/>
        </p:nvSpPr>
        <p:spPr>
          <a:xfrm>
            <a:off x="1348699" y="2885484"/>
            <a:ext cx="36236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Omnidirectional Movement</a:t>
            </a:r>
            <a:endParaRPr lang="zh-CN" altLang="en-US" sz="2400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6811383-65BD-42A7-8DA6-C9A04B6A789B}"/>
              </a:ext>
            </a:extLst>
          </p:cNvPr>
          <p:cNvSpPr/>
          <p:nvPr/>
        </p:nvSpPr>
        <p:spPr>
          <a:xfrm>
            <a:off x="1388815" y="3851723"/>
            <a:ext cx="215103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/>
              <a:t>Remote Control</a:t>
            </a:r>
            <a:endParaRPr lang="zh-CN" altLang="en-US" sz="24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1A8746D9-7FA8-44C8-811A-28345752B2C8}"/>
              </a:ext>
            </a:extLst>
          </p:cNvPr>
          <p:cNvSpPr/>
          <p:nvPr/>
        </p:nvSpPr>
        <p:spPr>
          <a:xfrm>
            <a:off x="1388815" y="4821918"/>
            <a:ext cx="26317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/>
              <a:t>Image Transmission</a:t>
            </a:r>
            <a:endParaRPr lang="zh-CN" altLang="en-US" sz="2400" dirty="0"/>
          </a:p>
        </p:txBody>
      </p:sp>
      <p:pic>
        <p:nvPicPr>
          <p:cNvPr id="22" name="图形 21" descr="清单演示文稿">
            <a:extLst>
              <a:ext uri="{FF2B5EF4-FFF2-40B4-BE49-F238E27FC236}">
                <a16:creationId xmlns:a16="http://schemas.microsoft.com/office/drawing/2014/main" id="{92F539CE-05E6-418C-A405-D90AD71BE5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54210" y="1481230"/>
            <a:ext cx="666870" cy="666870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9E5CA845-E2DA-4B57-8AF9-62E8D0DB591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4146" y="814933"/>
            <a:ext cx="8310005" cy="6126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868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/>
          <p:cNvSpPr/>
          <p:nvPr/>
        </p:nvSpPr>
        <p:spPr>
          <a:xfrm>
            <a:off x="354" y="228285"/>
            <a:ext cx="225016" cy="5866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4" tIns="48217" rIns="96434" bIns="48217" rtlCol="0" anchor="ctr"/>
          <a:lstStyle/>
          <a:p>
            <a:pPr algn="ctr" defTabSz="964278"/>
            <a:endParaRPr lang="zh-CN" altLang="en-US" sz="1969">
              <a:solidFill>
                <a:srgbClr val="E7E6E6">
                  <a:lumMod val="50000"/>
                </a:srgbClr>
              </a:solidFill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392023" y="266575"/>
            <a:ext cx="2168863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64278"/>
            <a:r>
              <a:rPr lang="en-US" altLang="zh-CN" sz="2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04  Conclusion</a:t>
            </a:r>
            <a:endParaRPr lang="zh-CN" altLang="en-US" sz="2400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392023" y="635907"/>
            <a:ext cx="564257" cy="3385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64278"/>
            <a:r>
              <a:rPr lang="en-US" altLang="zh-CN" sz="11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Contents</a:t>
            </a:r>
          </a:p>
          <a:p>
            <a:pPr defTabSz="964278"/>
            <a:endParaRPr lang="zh-CN" altLang="en-US" sz="11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+mn-lt"/>
            </a:endParaRPr>
          </a:p>
        </p:txBody>
      </p:sp>
      <p:sp>
        <p:nvSpPr>
          <p:cNvPr id="6" name="Text Box 3">
            <a:extLst>
              <a:ext uri="{FF2B5EF4-FFF2-40B4-BE49-F238E27FC236}">
                <a16:creationId xmlns:a16="http://schemas.microsoft.com/office/drawing/2014/main" id="{383444CA-1097-43F6-A944-32BBABF1F2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95017" y="814933"/>
            <a:ext cx="4371710" cy="15350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algn="r"/>
            <a:r>
              <a:rPr lang="en-US" sz="3375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N</a:t>
            </a:r>
            <a:r>
              <a:rPr lang="en-US" altLang="zh-CN" sz="3375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ick’s Explorer</a:t>
            </a:r>
            <a:endParaRPr lang="en-US" sz="3375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algn="r"/>
            <a:r>
              <a:rPr lang="en-US" altLang="zh-CN" sz="6000" b="1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Conclusion</a:t>
            </a:r>
            <a:endParaRPr lang="zh-CN" altLang="en-US" sz="6000" b="1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236BF1E-FAF2-44E0-98AB-194531B4E868}"/>
              </a:ext>
            </a:extLst>
          </p:cNvPr>
          <p:cNvSpPr/>
          <p:nvPr/>
        </p:nvSpPr>
        <p:spPr>
          <a:xfrm>
            <a:off x="2180903" y="3331398"/>
            <a:ext cx="446449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3200" b="1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4.1  Project summary</a:t>
            </a:r>
            <a:endParaRPr lang="zh-CN" altLang="en-US" sz="3200" b="1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517E443-AEC2-4186-A3F2-8DDDD61CD6F8}"/>
              </a:ext>
            </a:extLst>
          </p:cNvPr>
          <p:cNvSpPr/>
          <p:nvPr/>
        </p:nvSpPr>
        <p:spPr>
          <a:xfrm>
            <a:off x="2252911" y="5200501"/>
            <a:ext cx="352839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3200" b="1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4.2  Suggestions</a:t>
            </a:r>
            <a:endParaRPr lang="zh-CN" altLang="en-US" sz="3200" b="1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5" name="图形 4" descr="聊天气泡">
            <a:extLst>
              <a:ext uri="{FF2B5EF4-FFF2-40B4-BE49-F238E27FC236}">
                <a16:creationId xmlns:a16="http://schemas.microsoft.com/office/drawing/2014/main" id="{B4C7E51A-5C81-4D0C-918C-6EBCFA0D40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19677" y="5078189"/>
            <a:ext cx="914400" cy="914400"/>
          </a:xfrm>
          <a:prstGeom prst="rect">
            <a:avLst/>
          </a:prstGeom>
        </p:spPr>
      </p:pic>
      <p:pic>
        <p:nvPicPr>
          <p:cNvPr id="12" name="图形 11" descr="清单演示文稿">
            <a:extLst>
              <a:ext uri="{FF2B5EF4-FFF2-40B4-BE49-F238E27FC236}">
                <a16:creationId xmlns:a16="http://schemas.microsoft.com/office/drawing/2014/main" id="{041ED665-E878-4CB4-89BE-A966D051DB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19677" y="3184277"/>
            <a:ext cx="914400" cy="9144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F2C765B1-4D46-4450-9407-647E05CF965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97034" y="814933"/>
            <a:ext cx="8310005" cy="6126165"/>
          </a:xfrm>
          <a:prstGeom prst="rect">
            <a:avLst/>
          </a:prstGeom>
        </p:spPr>
      </p:pic>
      <p:sp>
        <p:nvSpPr>
          <p:cNvPr id="13" name="直接连接符 12">
            <a:extLst>
              <a:ext uri="{FF2B5EF4-FFF2-40B4-BE49-F238E27FC236}">
                <a16:creationId xmlns:a16="http://schemas.microsoft.com/office/drawing/2014/main" id="{EE7F436F-4B03-4E50-B28C-9FC840B5B149}"/>
              </a:ext>
            </a:extLst>
          </p:cNvPr>
          <p:cNvSpPr>
            <a:spLocks noChangeShapeType="1"/>
          </p:cNvSpPr>
          <p:nvPr/>
        </p:nvSpPr>
        <p:spPr bwMode="auto">
          <a:xfrm>
            <a:off x="1532831" y="2275768"/>
            <a:ext cx="11449272" cy="0"/>
          </a:xfrm>
          <a:prstGeom prst="line">
            <a:avLst/>
          </a:prstGeom>
          <a:noFill/>
          <a:ln w="6350" cap="flat" cmpd="sng">
            <a:solidFill>
              <a:schemeClr val="tx2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2002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2920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/>
          <p:cNvSpPr/>
          <p:nvPr/>
        </p:nvSpPr>
        <p:spPr>
          <a:xfrm>
            <a:off x="354" y="228285"/>
            <a:ext cx="225016" cy="5866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4" tIns="48217" rIns="96434" bIns="48217" rtlCol="0" anchor="ctr"/>
          <a:lstStyle/>
          <a:p>
            <a:pPr algn="ctr" defTabSz="964278"/>
            <a:endParaRPr lang="zh-CN" altLang="en-US" sz="1969">
              <a:solidFill>
                <a:srgbClr val="E7E6E6">
                  <a:lumMod val="50000"/>
                </a:srgbClr>
              </a:solidFill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392023" y="266575"/>
            <a:ext cx="2168863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64278"/>
            <a:r>
              <a:rPr lang="en-US" altLang="zh-CN" sz="2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04  Conclusion</a:t>
            </a:r>
            <a:endParaRPr lang="zh-CN" altLang="en-US" sz="2400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392023" y="635907"/>
            <a:ext cx="1126912" cy="3385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64278"/>
            <a:r>
              <a:rPr lang="en-US" altLang="zh-CN" sz="11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4.2  Suggestions  </a:t>
            </a:r>
          </a:p>
          <a:p>
            <a:pPr defTabSz="964278"/>
            <a:endParaRPr lang="zh-CN" altLang="en-US" sz="11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+mn-lt"/>
            </a:endParaRPr>
          </a:p>
        </p:txBody>
      </p:sp>
      <p:pic>
        <p:nvPicPr>
          <p:cNvPr id="9" name="图形 8" descr="聊天气泡">
            <a:extLst>
              <a:ext uri="{FF2B5EF4-FFF2-40B4-BE49-F238E27FC236}">
                <a16:creationId xmlns:a16="http://schemas.microsoft.com/office/drawing/2014/main" id="{CC6751AD-1F48-4694-BF71-B4BE7C9727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5479" y="1271594"/>
            <a:ext cx="914400" cy="9144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D03D115-B734-438A-B64B-9E0439599C4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7079" y="635907"/>
            <a:ext cx="9145016" cy="6741738"/>
          </a:xfrm>
          <a:prstGeom prst="rect">
            <a:avLst/>
          </a:prstGeom>
        </p:spPr>
      </p:pic>
      <p:sp>
        <p:nvSpPr>
          <p:cNvPr id="11" name="椭圆 10">
            <a:extLst>
              <a:ext uri="{FF2B5EF4-FFF2-40B4-BE49-F238E27FC236}">
                <a16:creationId xmlns:a16="http://schemas.microsoft.com/office/drawing/2014/main" id="{172D382F-FB08-473D-9815-B3731CB7C37B}"/>
              </a:ext>
            </a:extLst>
          </p:cNvPr>
          <p:cNvSpPr/>
          <p:nvPr/>
        </p:nvSpPr>
        <p:spPr>
          <a:xfrm>
            <a:off x="7509495" y="1384077"/>
            <a:ext cx="180017" cy="180017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07D875EA-BF4F-4DB0-AAD8-C634C8A5C63C}"/>
              </a:ext>
            </a:extLst>
          </p:cNvPr>
          <p:cNvCxnSpPr>
            <a:cxnSpLocks/>
            <a:stCxn id="11" idx="3"/>
          </p:cNvCxnSpPr>
          <p:nvPr/>
        </p:nvCxnSpPr>
        <p:spPr>
          <a:xfrm flipH="1">
            <a:off x="2590874" y="1537731"/>
            <a:ext cx="4944984" cy="1296526"/>
          </a:xfrm>
          <a:prstGeom prst="line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" name="矩形 2">
            <a:extLst>
              <a:ext uri="{FF2B5EF4-FFF2-40B4-BE49-F238E27FC236}">
                <a16:creationId xmlns:a16="http://schemas.microsoft.com/office/drawing/2014/main" id="{EE5AFC4F-BF86-4279-8B2D-D28A478C3486}"/>
              </a:ext>
            </a:extLst>
          </p:cNvPr>
          <p:cNvSpPr/>
          <p:nvPr/>
        </p:nvSpPr>
        <p:spPr>
          <a:xfrm>
            <a:off x="580067" y="2692157"/>
            <a:ext cx="20108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64278"/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Face recognition</a:t>
            </a:r>
            <a:endParaRPr lang="zh-CN" altLang="en-US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168457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3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/>
          <p:cNvSpPr/>
          <p:nvPr/>
        </p:nvSpPr>
        <p:spPr>
          <a:xfrm>
            <a:off x="354" y="228285"/>
            <a:ext cx="225016" cy="5866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4" tIns="48217" rIns="96434" bIns="48217" rtlCol="0" anchor="ctr"/>
          <a:lstStyle/>
          <a:p>
            <a:pPr algn="ctr" defTabSz="964278"/>
            <a:endParaRPr lang="zh-CN" altLang="en-US" sz="1969">
              <a:solidFill>
                <a:srgbClr val="E7E6E6">
                  <a:lumMod val="50000"/>
                </a:srgbClr>
              </a:solidFill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392023" y="266575"/>
            <a:ext cx="2168863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64278"/>
            <a:r>
              <a:rPr lang="en-US" altLang="zh-CN" sz="2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04  Conclusion</a:t>
            </a:r>
            <a:endParaRPr lang="zh-CN" altLang="en-US" sz="2400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392023" y="635907"/>
            <a:ext cx="1126912" cy="3385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64278"/>
            <a:r>
              <a:rPr lang="en-US" altLang="zh-CN" sz="11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4.2  Suggestions  </a:t>
            </a:r>
          </a:p>
          <a:p>
            <a:pPr defTabSz="964278"/>
            <a:endParaRPr lang="zh-CN" altLang="en-US" sz="11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+mn-lt"/>
            </a:endParaRPr>
          </a:p>
        </p:txBody>
      </p:sp>
      <p:pic>
        <p:nvPicPr>
          <p:cNvPr id="9" name="图形 8" descr="聊天气泡">
            <a:extLst>
              <a:ext uri="{FF2B5EF4-FFF2-40B4-BE49-F238E27FC236}">
                <a16:creationId xmlns:a16="http://schemas.microsoft.com/office/drawing/2014/main" id="{CC6751AD-1F48-4694-BF71-B4BE7C9727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5479" y="1271594"/>
            <a:ext cx="914400" cy="9144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D03D115-B734-438A-B64B-9E0439599C4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7079" y="635907"/>
            <a:ext cx="9145016" cy="6741738"/>
          </a:xfrm>
          <a:prstGeom prst="rect">
            <a:avLst/>
          </a:prstGeom>
        </p:spPr>
      </p:pic>
      <p:sp>
        <p:nvSpPr>
          <p:cNvPr id="11" name="椭圆 10">
            <a:extLst>
              <a:ext uri="{FF2B5EF4-FFF2-40B4-BE49-F238E27FC236}">
                <a16:creationId xmlns:a16="http://schemas.microsoft.com/office/drawing/2014/main" id="{172D382F-FB08-473D-9815-B3731CB7C37B}"/>
              </a:ext>
            </a:extLst>
          </p:cNvPr>
          <p:cNvSpPr/>
          <p:nvPr/>
        </p:nvSpPr>
        <p:spPr>
          <a:xfrm>
            <a:off x="7509495" y="1384077"/>
            <a:ext cx="180017" cy="180017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07D875EA-BF4F-4DB0-AAD8-C634C8A5C63C}"/>
              </a:ext>
            </a:extLst>
          </p:cNvPr>
          <p:cNvCxnSpPr>
            <a:cxnSpLocks/>
            <a:stCxn id="11" idx="3"/>
          </p:cNvCxnSpPr>
          <p:nvPr/>
        </p:nvCxnSpPr>
        <p:spPr>
          <a:xfrm flipH="1">
            <a:off x="2590874" y="1537731"/>
            <a:ext cx="4944984" cy="1296526"/>
          </a:xfrm>
          <a:prstGeom prst="line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" name="矩形 2">
            <a:extLst>
              <a:ext uri="{FF2B5EF4-FFF2-40B4-BE49-F238E27FC236}">
                <a16:creationId xmlns:a16="http://schemas.microsoft.com/office/drawing/2014/main" id="{EE5AFC4F-BF86-4279-8B2D-D28A478C3486}"/>
              </a:ext>
            </a:extLst>
          </p:cNvPr>
          <p:cNvSpPr/>
          <p:nvPr/>
        </p:nvSpPr>
        <p:spPr>
          <a:xfrm>
            <a:off x="580067" y="2692157"/>
            <a:ext cx="20108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64278"/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Face recognition</a:t>
            </a:r>
            <a:endParaRPr lang="zh-CN" altLang="en-US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61BC760D-9A31-400B-97DF-FFDD57CDF530}"/>
              </a:ext>
            </a:extLst>
          </p:cNvPr>
          <p:cNvSpPr/>
          <p:nvPr/>
        </p:nvSpPr>
        <p:spPr>
          <a:xfrm>
            <a:off x="8174227" y="2824836"/>
            <a:ext cx="180017" cy="180017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78C9AF16-4FB6-4C8A-B06F-CE0BB403D40F}"/>
              </a:ext>
            </a:extLst>
          </p:cNvPr>
          <p:cNvCxnSpPr>
            <a:cxnSpLocks/>
            <a:stCxn id="15" idx="3"/>
          </p:cNvCxnSpPr>
          <p:nvPr/>
        </p:nvCxnSpPr>
        <p:spPr>
          <a:xfrm flipH="1">
            <a:off x="3255606" y="2978490"/>
            <a:ext cx="4944984" cy="1296526"/>
          </a:xfrm>
          <a:prstGeom prst="line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7" name="矩形 16">
            <a:extLst>
              <a:ext uri="{FF2B5EF4-FFF2-40B4-BE49-F238E27FC236}">
                <a16:creationId xmlns:a16="http://schemas.microsoft.com/office/drawing/2014/main" id="{41718516-3A43-41A9-8E9E-2ABF75E8C8A5}"/>
              </a:ext>
            </a:extLst>
          </p:cNvPr>
          <p:cNvSpPr/>
          <p:nvPr/>
        </p:nvSpPr>
        <p:spPr>
          <a:xfrm>
            <a:off x="91693" y="4234509"/>
            <a:ext cx="34046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64278"/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Better hardware components</a:t>
            </a:r>
            <a:endParaRPr lang="zh-CN" altLang="en-US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813021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/>
          <p:cNvSpPr/>
          <p:nvPr/>
        </p:nvSpPr>
        <p:spPr>
          <a:xfrm>
            <a:off x="354" y="228285"/>
            <a:ext cx="225016" cy="5866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4" tIns="48217" rIns="96434" bIns="48217" rtlCol="0" anchor="ctr"/>
          <a:lstStyle/>
          <a:p>
            <a:pPr algn="ctr" defTabSz="964278"/>
            <a:endParaRPr lang="zh-CN" altLang="en-US" sz="1969">
              <a:solidFill>
                <a:srgbClr val="E7E6E6">
                  <a:lumMod val="50000"/>
                </a:srgbClr>
              </a:solidFill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392023" y="266575"/>
            <a:ext cx="2168863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64278"/>
            <a:r>
              <a:rPr lang="en-US" altLang="zh-CN" sz="2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04  Conclusion</a:t>
            </a:r>
            <a:endParaRPr lang="zh-CN" altLang="en-US" sz="2400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392023" y="635907"/>
            <a:ext cx="1126912" cy="3385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64278"/>
            <a:r>
              <a:rPr lang="en-US" altLang="zh-CN" sz="11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4.2  Suggestions  </a:t>
            </a:r>
          </a:p>
          <a:p>
            <a:pPr defTabSz="964278"/>
            <a:endParaRPr lang="zh-CN" altLang="en-US" sz="11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+mn-lt"/>
            </a:endParaRPr>
          </a:p>
        </p:txBody>
      </p:sp>
      <p:pic>
        <p:nvPicPr>
          <p:cNvPr id="9" name="图形 8" descr="聊天气泡">
            <a:extLst>
              <a:ext uri="{FF2B5EF4-FFF2-40B4-BE49-F238E27FC236}">
                <a16:creationId xmlns:a16="http://schemas.microsoft.com/office/drawing/2014/main" id="{CC6751AD-1F48-4694-BF71-B4BE7C9727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5479" y="1271594"/>
            <a:ext cx="914400" cy="9144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D03D115-B734-438A-B64B-9E0439599C4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7079" y="635907"/>
            <a:ext cx="9145016" cy="6741738"/>
          </a:xfrm>
          <a:prstGeom prst="rect">
            <a:avLst/>
          </a:prstGeom>
        </p:spPr>
      </p:pic>
      <p:sp>
        <p:nvSpPr>
          <p:cNvPr id="11" name="椭圆 10">
            <a:extLst>
              <a:ext uri="{FF2B5EF4-FFF2-40B4-BE49-F238E27FC236}">
                <a16:creationId xmlns:a16="http://schemas.microsoft.com/office/drawing/2014/main" id="{172D382F-FB08-473D-9815-B3731CB7C37B}"/>
              </a:ext>
            </a:extLst>
          </p:cNvPr>
          <p:cNvSpPr/>
          <p:nvPr/>
        </p:nvSpPr>
        <p:spPr>
          <a:xfrm>
            <a:off x="7509495" y="1384077"/>
            <a:ext cx="180017" cy="180017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07D875EA-BF4F-4DB0-AAD8-C634C8A5C63C}"/>
              </a:ext>
            </a:extLst>
          </p:cNvPr>
          <p:cNvCxnSpPr>
            <a:cxnSpLocks/>
            <a:stCxn id="11" idx="3"/>
          </p:cNvCxnSpPr>
          <p:nvPr/>
        </p:nvCxnSpPr>
        <p:spPr>
          <a:xfrm flipH="1">
            <a:off x="2590874" y="1537731"/>
            <a:ext cx="4944984" cy="1296526"/>
          </a:xfrm>
          <a:prstGeom prst="line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" name="矩形 2">
            <a:extLst>
              <a:ext uri="{FF2B5EF4-FFF2-40B4-BE49-F238E27FC236}">
                <a16:creationId xmlns:a16="http://schemas.microsoft.com/office/drawing/2014/main" id="{EE5AFC4F-BF86-4279-8B2D-D28A478C3486}"/>
              </a:ext>
            </a:extLst>
          </p:cNvPr>
          <p:cNvSpPr/>
          <p:nvPr/>
        </p:nvSpPr>
        <p:spPr>
          <a:xfrm>
            <a:off x="580067" y="2692157"/>
            <a:ext cx="20108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64278"/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Face recognition</a:t>
            </a:r>
            <a:endParaRPr lang="zh-CN" altLang="en-US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61BC760D-9A31-400B-97DF-FFDD57CDF530}"/>
              </a:ext>
            </a:extLst>
          </p:cNvPr>
          <p:cNvSpPr/>
          <p:nvPr/>
        </p:nvSpPr>
        <p:spPr>
          <a:xfrm>
            <a:off x="8174227" y="2824836"/>
            <a:ext cx="180017" cy="180017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78C9AF16-4FB6-4C8A-B06F-CE0BB403D40F}"/>
              </a:ext>
            </a:extLst>
          </p:cNvPr>
          <p:cNvCxnSpPr>
            <a:cxnSpLocks/>
            <a:stCxn id="15" idx="3"/>
          </p:cNvCxnSpPr>
          <p:nvPr/>
        </p:nvCxnSpPr>
        <p:spPr>
          <a:xfrm flipH="1">
            <a:off x="3255606" y="2978490"/>
            <a:ext cx="4944984" cy="1296526"/>
          </a:xfrm>
          <a:prstGeom prst="line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7" name="矩形 16">
            <a:extLst>
              <a:ext uri="{FF2B5EF4-FFF2-40B4-BE49-F238E27FC236}">
                <a16:creationId xmlns:a16="http://schemas.microsoft.com/office/drawing/2014/main" id="{41718516-3A43-41A9-8E9E-2ABF75E8C8A5}"/>
              </a:ext>
            </a:extLst>
          </p:cNvPr>
          <p:cNvSpPr/>
          <p:nvPr/>
        </p:nvSpPr>
        <p:spPr>
          <a:xfrm>
            <a:off x="91693" y="4234509"/>
            <a:ext cx="34046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64278"/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Better hardware components</a:t>
            </a:r>
            <a:endParaRPr lang="zh-CN" altLang="en-US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27DC08DB-E7D7-49BD-A275-558A0676C8D0}"/>
              </a:ext>
            </a:extLst>
          </p:cNvPr>
          <p:cNvSpPr/>
          <p:nvPr/>
        </p:nvSpPr>
        <p:spPr>
          <a:xfrm>
            <a:off x="10183821" y="4115546"/>
            <a:ext cx="180017" cy="180017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92FF8E9C-72F8-4A89-9D9E-2F2CD48EA272}"/>
              </a:ext>
            </a:extLst>
          </p:cNvPr>
          <p:cNvCxnSpPr>
            <a:cxnSpLocks/>
            <a:stCxn id="13" idx="3"/>
            <a:endCxn id="18" idx="3"/>
          </p:cNvCxnSpPr>
          <p:nvPr/>
        </p:nvCxnSpPr>
        <p:spPr>
          <a:xfrm flipH="1">
            <a:off x="2348792" y="4269200"/>
            <a:ext cx="7861392" cy="1939413"/>
          </a:xfrm>
          <a:prstGeom prst="line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8" name="矩形 17">
            <a:extLst>
              <a:ext uri="{FF2B5EF4-FFF2-40B4-BE49-F238E27FC236}">
                <a16:creationId xmlns:a16="http://schemas.microsoft.com/office/drawing/2014/main" id="{A43A3831-88F4-405F-AEFD-37EB01247CB7}"/>
              </a:ext>
            </a:extLst>
          </p:cNvPr>
          <p:cNvSpPr/>
          <p:nvPr/>
        </p:nvSpPr>
        <p:spPr>
          <a:xfrm>
            <a:off x="809203" y="6023947"/>
            <a:ext cx="15395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64278"/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Vehicle shell</a:t>
            </a:r>
            <a:endParaRPr lang="zh-CN" altLang="en-US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289188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/>
          <p:cNvSpPr/>
          <p:nvPr/>
        </p:nvSpPr>
        <p:spPr>
          <a:xfrm>
            <a:off x="354" y="228285"/>
            <a:ext cx="225016" cy="5866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4" tIns="48217" rIns="96434" bIns="48217" rtlCol="0" anchor="ctr"/>
          <a:lstStyle/>
          <a:p>
            <a:pPr algn="ctr" defTabSz="964278"/>
            <a:endParaRPr lang="zh-CN" altLang="en-US" sz="1969">
              <a:solidFill>
                <a:srgbClr val="E7E6E6">
                  <a:lumMod val="50000"/>
                </a:srgbClr>
              </a:solidFill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392023" y="266575"/>
            <a:ext cx="2369688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64278"/>
            <a:r>
              <a:rPr lang="en-US" altLang="zh-CN" sz="2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01  Introduction</a:t>
            </a:r>
            <a:endParaRPr lang="zh-CN" altLang="en-US" sz="2400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392023" y="635907"/>
            <a:ext cx="564257" cy="3385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64278"/>
            <a:r>
              <a:rPr lang="en-US" altLang="zh-CN" sz="11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Contents</a:t>
            </a:r>
          </a:p>
          <a:p>
            <a:pPr defTabSz="964278"/>
            <a:endParaRPr lang="zh-CN" altLang="en-US" sz="11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+mn-lt"/>
            </a:endParaRPr>
          </a:p>
        </p:txBody>
      </p:sp>
      <p:sp>
        <p:nvSpPr>
          <p:cNvPr id="6" name="Text Box 3">
            <a:extLst>
              <a:ext uri="{FF2B5EF4-FFF2-40B4-BE49-F238E27FC236}">
                <a16:creationId xmlns:a16="http://schemas.microsoft.com/office/drawing/2014/main" id="{383444CA-1097-43F6-A944-32BBABF1F2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96859" y="814933"/>
            <a:ext cx="4669868" cy="15350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algn="r"/>
            <a:r>
              <a:rPr lang="en-US" sz="3375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N</a:t>
            </a:r>
            <a:r>
              <a:rPr lang="en-US" altLang="zh-CN" sz="3375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ick’s Explorer</a:t>
            </a:r>
            <a:endParaRPr lang="en-US" sz="3375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algn="r"/>
            <a:r>
              <a:rPr lang="en-US" altLang="zh-CN" sz="6000" b="1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Introduction</a:t>
            </a:r>
            <a:endParaRPr lang="zh-CN" altLang="en-US" sz="6000" b="1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236BF1E-FAF2-44E0-98AB-194531B4E868}"/>
              </a:ext>
            </a:extLst>
          </p:cNvPr>
          <p:cNvSpPr/>
          <p:nvPr/>
        </p:nvSpPr>
        <p:spPr>
          <a:xfrm>
            <a:off x="2421166" y="2763031"/>
            <a:ext cx="361171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3200" b="1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1.1  Background</a:t>
            </a:r>
            <a:endParaRPr lang="zh-CN" altLang="en-US" sz="3200" b="1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517E443-AEC2-4186-A3F2-8DDDD61CD6F8}"/>
              </a:ext>
            </a:extLst>
          </p:cNvPr>
          <p:cNvSpPr/>
          <p:nvPr/>
        </p:nvSpPr>
        <p:spPr>
          <a:xfrm>
            <a:off x="205313" y="4477462"/>
            <a:ext cx="496855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3200" b="1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1.2  Features</a:t>
            </a:r>
            <a:endParaRPr lang="zh-CN" altLang="en-US" sz="3200" b="1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D1C3528-651D-4476-8BAD-32F0547B6FB4}"/>
              </a:ext>
            </a:extLst>
          </p:cNvPr>
          <p:cNvSpPr/>
          <p:nvPr/>
        </p:nvSpPr>
        <p:spPr>
          <a:xfrm>
            <a:off x="2002042" y="6199902"/>
            <a:ext cx="541513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3200" b="1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1.3  System Architecture</a:t>
            </a:r>
            <a:endParaRPr lang="zh-CN" altLang="en-US" sz="3200" b="1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15" name="图形 14" descr="灯泡">
            <a:extLst>
              <a:ext uri="{FF2B5EF4-FFF2-40B4-BE49-F238E27FC236}">
                <a16:creationId xmlns:a16="http://schemas.microsoft.com/office/drawing/2014/main" id="{27337A3D-51D8-4FEE-9AD2-C50334FB9C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85429" y="4312649"/>
            <a:ext cx="914400" cy="914400"/>
          </a:xfrm>
          <a:prstGeom prst="rect">
            <a:avLst/>
          </a:prstGeom>
        </p:spPr>
      </p:pic>
      <p:pic>
        <p:nvPicPr>
          <p:cNvPr id="17" name="图形 16" descr="文档">
            <a:extLst>
              <a:ext uri="{FF2B5EF4-FFF2-40B4-BE49-F238E27FC236}">
                <a16:creationId xmlns:a16="http://schemas.microsoft.com/office/drawing/2014/main" id="{3D47DA0C-7696-4E0E-A691-3E061E65D9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32831" y="2504421"/>
            <a:ext cx="914400" cy="9144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B4A2FD9F-81AA-448E-A183-C5847120B4D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8750" y="0"/>
            <a:ext cx="10370298" cy="7645019"/>
          </a:xfrm>
          <a:prstGeom prst="rect">
            <a:avLst/>
          </a:prstGeom>
        </p:spPr>
      </p:pic>
      <p:pic>
        <p:nvPicPr>
          <p:cNvPr id="18" name="图形 17" descr="网络图">
            <a:extLst>
              <a:ext uri="{FF2B5EF4-FFF2-40B4-BE49-F238E27FC236}">
                <a16:creationId xmlns:a16="http://schemas.microsoft.com/office/drawing/2014/main" id="{3D37876E-C462-4CA8-9069-7A8EA1AFE9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0800000">
            <a:off x="1485429" y="6051675"/>
            <a:ext cx="914400" cy="914400"/>
          </a:xfrm>
          <a:prstGeom prst="rect">
            <a:avLst/>
          </a:prstGeom>
        </p:spPr>
      </p:pic>
      <p:sp>
        <p:nvSpPr>
          <p:cNvPr id="16" name="直接连接符 11">
            <a:extLst>
              <a:ext uri="{FF2B5EF4-FFF2-40B4-BE49-F238E27FC236}">
                <a16:creationId xmlns:a16="http://schemas.microsoft.com/office/drawing/2014/main" id="{7436344E-6AC0-4A42-80EC-83DE815725E8}"/>
              </a:ext>
            </a:extLst>
          </p:cNvPr>
          <p:cNvSpPr>
            <a:spLocks noChangeShapeType="1"/>
          </p:cNvSpPr>
          <p:nvPr/>
        </p:nvSpPr>
        <p:spPr bwMode="auto">
          <a:xfrm>
            <a:off x="1532831" y="2275768"/>
            <a:ext cx="11449272" cy="0"/>
          </a:xfrm>
          <a:prstGeom prst="line">
            <a:avLst/>
          </a:prstGeom>
          <a:noFill/>
          <a:ln w="6350" cap="flat" cmpd="sng">
            <a:solidFill>
              <a:schemeClr val="tx2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2002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21016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/>
          <p:cNvSpPr/>
          <p:nvPr/>
        </p:nvSpPr>
        <p:spPr>
          <a:xfrm>
            <a:off x="354" y="228285"/>
            <a:ext cx="225016" cy="5866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4" tIns="48217" rIns="96434" bIns="48217" rtlCol="0" anchor="ctr"/>
          <a:lstStyle/>
          <a:p>
            <a:pPr algn="ctr" defTabSz="964278"/>
            <a:endParaRPr lang="zh-CN" altLang="en-US" sz="1969">
              <a:solidFill>
                <a:srgbClr val="E7E6E6">
                  <a:lumMod val="50000"/>
                </a:srgbClr>
              </a:solidFill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392023" y="266575"/>
            <a:ext cx="2168863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64278"/>
            <a:r>
              <a:rPr lang="en-US" altLang="zh-CN" sz="2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04  Conclusion</a:t>
            </a:r>
            <a:endParaRPr lang="zh-CN" altLang="en-US" sz="2400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392023" y="635907"/>
            <a:ext cx="564257" cy="3385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64278"/>
            <a:r>
              <a:rPr lang="en-US" altLang="zh-CN" sz="11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Contents</a:t>
            </a:r>
          </a:p>
          <a:p>
            <a:pPr defTabSz="964278"/>
            <a:endParaRPr lang="zh-CN" altLang="en-US" sz="11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+mn-lt"/>
            </a:endParaRPr>
          </a:p>
        </p:txBody>
      </p:sp>
      <p:sp>
        <p:nvSpPr>
          <p:cNvPr id="6" name="Text Box 3">
            <a:extLst>
              <a:ext uri="{FF2B5EF4-FFF2-40B4-BE49-F238E27FC236}">
                <a16:creationId xmlns:a16="http://schemas.microsoft.com/office/drawing/2014/main" id="{383444CA-1097-43F6-A944-32BBABF1F2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95017" y="814933"/>
            <a:ext cx="4371710" cy="15350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algn="r"/>
            <a:r>
              <a:rPr lang="en-US" sz="3375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N</a:t>
            </a:r>
            <a:r>
              <a:rPr lang="en-US" altLang="zh-CN" sz="3375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ick’s Explorer</a:t>
            </a:r>
            <a:endParaRPr lang="en-US" sz="3375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algn="r"/>
            <a:r>
              <a:rPr lang="en-US" altLang="zh-CN" sz="6000" b="1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Conclusion</a:t>
            </a:r>
            <a:endParaRPr lang="zh-CN" altLang="en-US" sz="6000" b="1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236BF1E-FAF2-44E0-98AB-194531B4E868}"/>
              </a:ext>
            </a:extLst>
          </p:cNvPr>
          <p:cNvSpPr/>
          <p:nvPr/>
        </p:nvSpPr>
        <p:spPr>
          <a:xfrm>
            <a:off x="2180903" y="3331398"/>
            <a:ext cx="446449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3200" b="1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4.1  Project summary</a:t>
            </a:r>
            <a:endParaRPr lang="zh-CN" altLang="en-US" sz="3200" b="1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517E443-AEC2-4186-A3F2-8DDDD61CD6F8}"/>
              </a:ext>
            </a:extLst>
          </p:cNvPr>
          <p:cNvSpPr/>
          <p:nvPr/>
        </p:nvSpPr>
        <p:spPr>
          <a:xfrm>
            <a:off x="2252911" y="5200501"/>
            <a:ext cx="352839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3200" b="1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4.2  Suggestions</a:t>
            </a:r>
            <a:endParaRPr lang="zh-CN" altLang="en-US" sz="3200" b="1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5" name="图形 4" descr="聊天气泡">
            <a:extLst>
              <a:ext uri="{FF2B5EF4-FFF2-40B4-BE49-F238E27FC236}">
                <a16:creationId xmlns:a16="http://schemas.microsoft.com/office/drawing/2014/main" id="{B4C7E51A-5C81-4D0C-918C-6EBCFA0D40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19677" y="5078189"/>
            <a:ext cx="914400" cy="914400"/>
          </a:xfrm>
          <a:prstGeom prst="rect">
            <a:avLst/>
          </a:prstGeom>
        </p:spPr>
      </p:pic>
      <p:pic>
        <p:nvPicPr>
          <p:cNvPr id="12" name="图形 11" descr="清单演示文稿">
            <a:extLst>
              <a:ext uri="{FF2B5EF4-FFF2-40B4-BE49-F238E27FC236}">
                <a16:creationId xmlns:a16="http://schemas.microsoft.com/office/drawing/2014/main" id="{041ED665-E878-4CB4-89BE-A966D051DB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19677" y="3184277"/>
            <a:ext cx="914400" cy="9144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7AFAF55A-B2B6-4ADC-90D7-4762B60A950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26119" y="635907"/>
            <a:ext cx="9145016" cy="6741738"/>
          </a:xfrm>
          <a:prstGeom prst="rect">
            <a:avLst/>
          </a:prstGeom>
        </p:spPr>
      </p:pic>
      <p:sp>
        <p:nvSpPr>
          <p:cNvPr id="14" name="直接连接符 13">
            <a:extLst>
              <a:ext uri="{FF2B5EF4-FFF2-40B4-BE49-F238E27FC236}">
                <a16:creationId xmlns:a16="http://schemas.microsoft.com/office/drawing/2014/main" id="{AF4E2A27-5969-4EE7-ADF4-80E21A849DDC}"/>
              </a:ext>
            </a:extLst>
          </p:cNvPr>
          <p:cNvSpPr>
            <a:spLocks noChangeShapeType="1"/>
          </p:cNvSpPr>
          <p:nvPr/>
        </p:nvSpPr>
        <p:spPr bwMode="auto">
          <a:xfrm>
            <a:off x="1532831" y="2275768"/>
            <a:ext cx="11449272" cy="0"/>
          </a:xfrm>
          <a:prstGeom prst="line">
            <a:avLst/>
          </a:prstGeom>
          <a:noFill/>
          <a:ln w="6350" cap="flat" cmpd="sng">
            <a:solidFill>
              <a:schemeClr val="tx2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2002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11246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>
            <a:extLst>
              <a:ext uri="{FF2B5EF4-FFF2-40B4-BE49-F238E27FC236}">
                <a16:creationId xmlns:a16="http://schemas.microsoft.com/office/drawing/2014/main" id="{777D879A-EA20-4F5B-B8BD-0581F53E940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5494" y="0"/>
            <a:ext cx="10370298" cy="7645019"/>
          </a:xfrm>
          <a:prstGeom prst="rect">
            <a:avLst/>
          </a:prstGeom>
        </p:spPr>
      </p:pic>
      <p:sp>
        <p:nvSpPr>
          <p:cNvPr id="19" name="MH_Others_2"/>
          <p:cNvSpPr txBox="1"/>
          <p:nvPr>
            <p:custDataLst>
              <p:tags r:id="rId1"/>
            </p:custDataLst>
          </p:nvPr>
        </p:nvSpPr>
        <p:spPr>
          <a:xfrm>
            <a:off x="825865" y="2155238"/>
            <a:ext cx="3299296" cy="110799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>
              <a:defRPr/>
            </a:pPr>
            <a:r>
              <a:rPr lang="en-US" altLang="zh-CN" sz="7200" b="1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Thanks</a:t>
            </a:r>
            <a:endParaRPr lang="zh-CN" altLang="en-US" sz="7200" b="1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6" name="Freeform 6"/>
          <p:cNvSpPr>
            <a:spLocks/>
          </p:cNvSpPr>
          <p:nvPr/>
        </p:nvSpPr>
        <p:spPr bwMode="auto">
          <a:xfrm>
            <a:off x="0" y="4091804"/>
            <a:ext cx="5265494" cy="3140846"/>
          </a:xfrm>
          <a:custGeom>
            <a:avLst/>
            <a:gdLst>
              <a:gd name="T0" fmla="*/ 0 w 2348"/>
              <a:gd name="T1" fmla="*/ 0 h 1407"/>
              <a:gd name="T2" fmla="*/ 2348 w 2348"/>
              <a:gd name="T3" fmla="*/ 1407 h 1407"/>
              <a:gd name="T4" fmla="*/ 0 w 2348"/>
              <a:gd name="T5" fmla="*/ 1407 h 1407"/>
              <a:gd name="T6" fmla="*/ 0 w 2348"/>
              <a:gd name="T7" fmla="*/ 0 h 14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348" h="1407">
                <a:moveTo>
                  <a:pt x="0" y="0"/>
                </a:moveTo>
                <a:lnTo>
                  <a:pt x="2348" y="1407"/>
                </a:lnTo>
                <a:lnTo>
                  <a:pt x="0" y="140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8580" tIns="64290" rIns="128580" bIns="6429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" name="Freeform 7"/>
          <p:cNvSpPr>
            <a:spLocks/>
          </p:cNvSpPr>
          <p:nvPr/>
        </p:nvSpPr>
        <p:spPr bwMode="auto">
          <a:xfrm>
            <a:off x="2984828" y="4640949"/>
            <a:ext cx="9873922" cy="2591700"/>
          </a:xfrm>
          <a:custGeom>
            <a:avLst/>
            <a:gdLst>
              <a:gd name="T0" fmla="*/ 4403 w 4403"/>
              <a:gd name="T1" fmla="*/ 0 h 1161"/>
              <a:gd name="T2" fmla="*/ 4403 w 4403"/>
              <a:gd name="T3" fmla="*/ 1161 h 1161"/>
              <a:gd name="T4" fmla="*/ 0 w 4403"/>
              <a:gd name="T5" fmla="*/ 1161 h 1161"/>
              <a:gd name="T6" fmla="*/ 4403 w 4403"/>
              <a:gd name="T7" fmla="*/ 0 h 11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403" h="1161">
                <a:moveTo>
                  <a:pt x="4403" y="0"/>
                </a:moveTo>
                <a:lnTo>
                  <a:pt x="4403" y="1161"/>
                </a:lnTo>
                <a:lnTo>
                  <a:pt x="0" y="1161"/>
                </a:lnTo>
                <a:lnTo>
                  <a:pt x="4403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8580" tIns="64290" rIns="128580" bIns="6429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95570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>
            <a:extLst>
              <a:ext uri="{FF2B5EF4-FFF2-40B4-BE49-F238E27FC236}">
                <a16:creationId xmlns:a16="http://schemas.microsoft.com/office/drawing/2014/main" id="{777D879A-EA20-4F5B-B8BD-0581F53E940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9" y="0"/>
            <a:ext cx="12858750" cy="9479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0100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-1" y="-56083"/>
            <a:ext cx="13057807" cy="73448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259"/>
          <p:cNvSpPr>
            <a:spLocks noChangeArrowheads="1"/>
          </p:cNvSpPr>
          <p:nvPr/>
        </p:nvSpPr>
        <p:spPr bwMode="auto">
          <a:xfrm>
            <a:off x="3065442" y="2974131"/>
            <a:ext cx="6727506" cy="1181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en-GB" altLang="zh-CN" sz="2400" dirty="0">
                <a:solidFill>
                  <a:schemeClr val="bg2"/>
                </a:solidFill>
              </a:rPr>
              <a:t>Prototype Design of </a:t>
            </a:r>
          </a:p>
          <a:p>
            <a:pPr algn="ctr">
              <a:buNone/>
            </a:pPr>
            <a:r>
              <a:rPr lang="en-GB" altLang="zh-CN" sz="2400" dirty="0">
                <a:solidFill>
                  <a:schemeClr val="bg2"/>
                </a:solidFill>
              </a:rPr>
              <a:t>Remote-Controlled Model Vehicle via Wireless Communication</a:t>
            </a:r>
            <a:endParaRPr lang="zh-CN" altLang="zh-CN" sz="2400" dirty="0">
              <a:solidFill>
                <a:schemeClr val="bg2"/>
              </a:solidFill>
            </a:endParaRPr>
          </a:p>
        </p:txBody>
      </p:sp>
      <p:sp>
        <p:nvSpPr>
          <p:cNvPr id="8" name="矩形 259"/>
          <p:cNvSpPr>
            <a:spLocks noChangeArrowheads="1"/>
          </p:cNvSpPr>
          <p:nvPr/>
        </p:nvSpPr>
        <p:spPr bwMode="auto">
          <a:xfrm>
            <a:off x="5051320" y="885899"/>
            <a:ext cx="2755751" cy="1769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en-US" altLang="zh-CN" sz="11500" b="1" cap="all" dirty="0">
                <a:solidFill>
                  <a:schemeClr val="bg1"/>
                </a:solidFill>
                <a:latin typeface="Agency FB" panose="020B0503020202020204" pitchFamily="34" charset="0"/>
                <a:cs typeface="Arial" panose="020B0604020202020204" pitchFamily="34" charset="0"/>
              </a:rPr>
              <a:t>2020</a:t>
            </a:r>
            <a:endParaRPr lang="zh-CN" altLang="en-US" sz="11500" b="1" cap="all" dirty="0">
              <a:solidFill>
                <a:schemeClr val="bg1"/>
              </a:solidFill>
              <a:latin typeface="Agency FB" panose="020B0503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矩形 259"/>
          <p:cNvSpPr>
            <a:spLocks noChangeArrowheads="1"/>
          </p:cNvSpPr>
          <p:nvPr/>
        </p:nvSpPr>
        <p:spPr bwMode="auto">
          <a:xfrm>
            <a:off x="3219450" y="4702903"/>
            <a:ext cx="6419850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en-US" altLang="zh-CN" sz="1400" dirty="0">
                <a:solidFill>
                  <a:schemeClr val="bg1"/>
                </a:solidFill>
                <a:cs typeface="Arial" panose="020B0604020202020204" pitchFamily="34" charset="0"/>
              </a:rPr>
              <a:t>Glasgow College, UESTC</a:t>
            </a:r>
            <a:endParaRPr lang="zh-CN" altLang="en-US" sz="14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35298" y="885204"/>
            <a:ext cx="12187796" cy="453561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82ABB073-E771-4DF4-8E97-45A5C96D8FD6}"/>
              </a:ext>
            </a:extLst>
          </p:cNvPr>
          <p:cNvSpPr/>
          <p:nvPr/>
        </p:nvSpPr>
        <p:spPr>
          <a:xfrm>
            <a:off x="956767" y="4993990"/>
            <a:ext cx="1180931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cs typeface="Arial" panose="020B0604020202020204" pitchFamily="34" charset="0"/>
              </a:rPr>
              <a:t>Student: XXXXXX XXXX         GUID: XXXXXXXX              UESTC ID: XXXXXXXXXXXX</a:t>
            </a:r>
            <a:endParaRPr lang="zh-CN" altLang="en-US" sz="2000" dirty="0">
              <a:solidFill>
                <a:schemeClr val="bg1"/>
              </a:solidFill>
              <a:cs typeface="Arial" panose="020B0604020202020204" pitchFamily="34" charset="0"/>
            </a:endParaRPr>
          </a:p>
          <a:p>
            <a:pPr algn="ctr"/>
            <a:r>
              <a:rPr lang="en-US" altLang="zh-CN" sz="2000" dirty="0">
                <a:solidFill>
                  <a:schemeClr val="bg1"/>
                </a:solidFill>
                <a:cs typeface="Arial" panose="020B0604020202020204" pitchFamily="34" charset="0"/>
              </a:rPr>
              <a:t>   </a:t>
            </a:r>
          </a:p>
          <a:p>
            <a:pPr algn="ctr">
              <a:buNone/>
            </a:pPr>
            <a:endParaRPr lang="en-US" altLang="zh-CN" sz="20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65241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/>
          <p:cNvSpPr/>
          <p:nvPr/>
        </p:nvSpPr>
        <p:spPr>
          <a:xfrm>
            <a:off x="354" y="228285"/>
            <a:ext cx="225016" cy="5866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4" tIns="48217" rIns="96434" bIns="48217" rtlCol="0" anchor="ctr"/>
          <a:lstStyle/>
          <a:p>
            <a:pPr algn="ctr" defTabSz="964278"/>
            <a:endParaRPr lang="zh-CN" altLang="en-US" sz="1969">
              <a:solidFill>
                <a:srgbClr val="E7E6E6">
                  <a:lumMod val="50000"/>
                </a:srgbClr>
              </a:solidFill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392023" y="266575"/>
            <a:ext cx="4021128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2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01 </a:t>
            </a:r>
            <a:r>
              <a:rPr lang="en-US" altLang="zh-CN" sz="2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Introduction</a:t>
            </a:r>
            <a:endParaRPr lang="zh-CN" altLang="en-US" sz="2400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endParaRPr lang="zh-CN" altLang="en-US" sz="2400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  <a:p>
            <a:pPr defTabSz="964278"/>
            <a:endParaRPr lang="zh-CN" altLang="en-US" sz="2400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392023" y="635907"/>
            <a:ext cx="925959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64278"/>
            <a:r>
              <a:rPr lang="en-US" altLang="zh-CN" sz="12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1.2  Features</a:t>
            </a:r>
            <a:endParaRPr lang="zh-CN" altLang="en-US" sz="1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+mn-lt"/>
            </a:endParaRPr>
          </a:p>
        </p:txBody>
      </p:sp>
      <p:pic>
        <p:nvPicPr>
          <p:cNvPr id="36" name="图片 35">
            <a:extLst>
              <a:ext uri="{FF2B5EF4-FFF2-40B4-BE49-F238E27FC236}">
                <a16:creationId xmlns:a16="http://schemas.microsoft.com/office/drawing/2014/main" id="{7E4347AA-FC0E-46B8-9FC7-05C4884E7A6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2233" y="1134890"/>
            <a:ext cx="7200800" cy="5308453"/>
          </a:xfrm>
          <a:prstGeom prst="rect">
            <a:avLst/>
          </a:prstGeom>
        </p:spPr>
      </p:pic>
      <p:sp>
        <p:nvSpPr>
          <p:cNvPr id="40" name="椭圆 39">
            <a:extLst>
              <a:ext uri="{FF2B5EF4-FFF2-40B4-BE49-F238E27FC236}">
                <a16:creationId xmlns:a16="http://schemas.microsoft.com/office/drawing/2014/main" id="{9E403E58-49F2-4CB9-A8CA-596F629AB7A3}"/>
              </a:ext>
            </a:extLst>
          </p:cNvPr>
          <p:cNvSpPr/>
          <p:nvPr/>
        </p:nvSpPr>
        <p:spPr>
          <a:xfrm>
            <a:off x="9201686" y="4984477"/>
            <a:ext cx="180017" cy="180017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1">
            <a:extLst>
              <a:ext uri="{FF2B5EF4-FFF2-40B4-BE49-F238E27FC236}">
                <a16:creationId xmlns:a16="http://schemas.microsoft.com/office/drawing/2014/main" id="{85E93684-8423-4322-8155-6E13E2775D74}"/>
              </a:ext>
            </a:extLst>
          </p:cNvPr>
          <p:cNvSpPr/>
          <p:nvPr/>
        </p:nvSpPr>
        <p:spPr>
          <a:xfrm>
            <a:off x="6884166" y="1571373"/>
            <a:ext cx="180017" cy="180017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>
            <a:extLst>
              <a:ext uri="{FF2B5EF4-FFF2-40B4-BE49-F238E27FC236}">
                <a16:creationId xmlns:a16="http://schemas.microsoft.com/office/drawing/2014/main" id="{6871B63E-B891-4DA2-87D6-7B1EF3C9B7FD}"/>
              </a:ext>
            </a:extLst>
          </p:cNvPr>
          <p:cNvSpPr/>
          <p:nvPr/>
        </p:nvSpPr>
        <p:spPr>
          <a:xfrm>
            <a:off x="3261023" y="3112269"/>
            <a:ext cx="180017" cy="180017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79147780-8240-4689-98C7-7242175315EF}"/>
              </a:ext>
            </a:extLst>
          </p:cNvPr>
          <p:cNvCxnSpPr>
            <a:cxnSpLocks/>
          </p:cNvCxnSpPr>
          <p:nvPr/>
        </p:nvCxnSpPr>
        <p:spPr>
          <a:xfrm flipV="1">
            <a:off x="7041440" y="808013"/>
            <a:ext cx="1404159" cy="794917"/>
          </a:xfrm>
          <a:prstGeom prst="line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52" name="直接连接符 51">
            <a:extLst>
              <a:ext uri="{FF2B5EF4-FFF2-40B4-BE49-F238E27FC236}">
                <a16:creationId xmlns:a16="http://schemas.microsoft.com/office/drawing/2014/main" id="{14021FEB-7829-46EB-A5A2-C949AEA24BBA}"/>
              </a:ext>
            </a:extLst>
          </p:cNvPr>
          <p:cNvCxnSpPr>
            <a:cxnSpLocks/>
            <a:stCxn id="40" idx="5"/>
          </p:cNvCxnSpPr>
          <p:nvPr/>
        </p:nvCxnSpPr>
        <p:spPr>
          <a:xfrm>
            <a:off x="9355340" y="5138131"/>
            <a:ext cx="890459" cy="1594528"/>
          </a:xfrm>
          <a:prstGeom prst="line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54" name="直接连接符 53">
            <a:extLst>
              <a:ext uri="{FF2B5EF4-FFF2-40B4-BE49-F238E27FC236}">
                <a16:creationId xmlns:a16="http://schemas.microsoft.com/office/drawing/2014/main" id="{75843153-1A72-451D-9E6B-9057BD0E4C79}"/>
              </a:ext>
            </a:extLst>
          </p:cNvPr>
          <p:cNvCxnSpPr>
            <a:cxnSpLocks/>
          </p:cNvCxnSpPr>
          <p:nvPr/>
        </p:nvCxnSpPr>
        <p:spPr>
          <a:xfrm flipV="1">
            <a:off x="2396927" y="3265923"/>
            <a:ext cx="890459" cy="674444"/>
          </a:xfrm>
          <a:prstGeom prst="line">
            <a:avLst/>
          </a:prstGeom>
          <a:ln>
            <a:solidFill>
              <a:schemeClr val="accent6">
                <a:lumMod val="40000"/>
                <a:lumOff val="60000"/>
              </a:schemeClr>
            </a:solidFill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1" name="文本框 66">
            <a:extLst>
              <a:ext uri="{FF2B5EF4-FFF2-40B4-BE49-F238E27FC236}">
                <a16:creationId xmlns:a16="http://schemas.microsoft.com/office/drawing/2014/main" id="{E6DD78D9-7517-4609-AA23-75E2D4BE6B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5033" y="3863631"/>
            <a:ext cx="3909095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3600" dirty="0">
                <a:solidFill>
                  <a:schemeClr val="accent1">
                    <a:lumMod val="75000"/>
                  </a:schemeClr>
                </a:solidFill>
                <a:ea typeface="微软雅黑" panose="020B0503020204020204" pitchFamily="34" charset="-122"/>
              </a:rPr>
              <a:t>Remote control via </a:t>
            </a:r>
          </a:p>
          <a:p>
            <a:r>
              <a:rPr lang="en-US" altLang="zh-CN" sz="3600" dirty="0">
                <a:solidFill>
                  <a:schemeClr val="accent1">
                    <a:lumMod val="75000"/>
                  </a:schemeClr>
                </a:solidFill>
                <a:ea typeface="微软雅黑" panose="020B0503020204020204" pitchFamily="34" charset="-122"/>
              </a:rPr>
              <a:t>PS2 gamepad</a:t>
            </a:r>
            <a:endParaRPr lang="zh-CN" altLang="en-US" sz="3600" dirty="0">
              <a:solidFill>
                <a:schemeClr val="accent1">
                  <a:lumMod val="75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F6828947-6CC9-4570-AAF0-112F508A5C1C}"/>
              </a:ext>
            </a:extLst>
          </p:cNvPr>
          <p:cNvSpPr/>
          <p:nvPr/>
        </p:nvSpPr>
        <p:spPr>
          <a:xfrm>
            <a:off x="7437487" y="322538"/>
            <a:ext cx="6429375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0" hangingPunct="0"/>
            <a:r>
              <a:rPr lang="en-US" altLang="zh-CN" sz="3600" dirty="0">
                <a:solidFill>
                  <a:schemeClr val="accent1">
                    <a:lumMod val="75000"/>
                  </a:schemeClr>
                </a:solidFill>
                <a:ea typeface="微软雅黑" panose="020B0503020204020204" pitchFamily="34" charset="-122"/>
              </a:rPr>
              <a:t>Video Transmission</a:t>
            </a:r>
            <a:endParaRPr lang="zh-CN" altLang="en-US" sz="3600" dirty="0">
              <a:solidFill>
                <a:schemeClr val="accent1">
                  <a:lumMod val="75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2AAA84B5-D1F8-437A-B4B0-22A22712E1A5}"/>
              </a:ext>
            </a:extLst>
          </p:cNvPr>
          <p:cNvSpPr/>
          <p:nvPr/>
        </p:nvSpPr>
        <p:spPr>
          <a:xfrm>
            <a:off x="7561057" y="6620210"/>
            <a:ext cx="536948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/>
            <a:r>
              <a:rPr lang="en-US" altLang="zh-CN" sz="3600" dirty="0">
                <a:solidFill>
                  <a:schemeClr val="accent1">
                    <a:lumMod val="75000"/>
                  </a:schemeClr>
                </a:solidFill>
                <a:ea typeface="微软雅黑" panose="020B0503020204020204" pitchFamily="34" charset="-122"/>
              </a:rPr>
              <a:t>Omnidirectional Movement</a:t>
            </a:r>
            <a:endParaRPr lang="zh-CN" altLang="en-US" sz="3600" dirty="0">
              <a:solidFill>
                <a:schemeClr val="accent1">
                  <a:lumMod val="75000"/>
                </a:schemeClr>
              </a:solidFill>
              <a:ea typeface="微软雅黑" panose="020B0503020204020204" pitchFamily="34" charset="-122"/>
            </a:endParaRPr>
          </a:p>
        </p:txBody>
      </p:sp>
      <p:pic>
        <p:nvPicPr>
          <p:cNvPr id="24" name="图形 23" descr="单级齿轮">
            <a:extLst>
              <a:ext uri="{FF2B5EF4-FFF2-40B4-BE49-F238E27FC236}">
                <a16:creationId xmlns:a16="http://schemas.microsoft.com/office/drawing/2014/main" id="{3BBAC4A5-08F2-4923-9036-4A1299023B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89879" y="380728"/>
            <a:ext cx="504259" cy="504259"/>
          </a:xfrm>
          <a:prstGeom prst="rect">
            <a:avLst/>
          </a:prstGeom>
        </p:spPr>
      </p:pic>
      <p:pic>
        <p:nvPicPr>
          <p:cNvPr id="28" name="图形 27" descr="单级齿轮">
            <a:extLst>
              <a:ext uri="{FF2B5EF4-FFF2-40B4-BE49-F238E27FC236}">
                <a16:creationId xmlns:a16="http://schemas.microsoft.com/office/drawing/2014/main" id="{0625A8C0-84BD-4927-8CEE-5FA00671D9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5370" y="3940367"/>
            <a:ext cx="504259" cy="504259"/>
          </a:xfrm>
          <a:prstGeom prst="rect">
            <a:avLst/>
          </a:prstGeom>
        </p:spPr>
      </p:pic>
      <p:pic>
        <p:nvPicPr>
          <p:cNvPr id="29" name="图形 28" descr="单级齿轮">
            <a:extLst>
              <a:ext uri="{FF2B5EF4-FFF2-40B4-BE49-F238E27FC236}">
                <a16:creationId xmlns:a16="http://schemas.microsoft.com/office/drawing/2014/main" id="{72AB668A-3D40-4E03-B451-D477505262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97372" y="6693246"/>
            <a:ext cx="504259" cy="504259"/>
          </a:xfrm>
          <a:prstGeom prst="rect">
            <a:avLst/>
          </a:prstGeom>
        </p:spPr>
      </p:pic>
      <p:pic>
        <p:nvPicPr>
          <p:cNvPr id="30" name="图形 29" descr="灯泡">
            <a:extLst>
              <a:ext uri="{FF2B5EF4-FFF2-40B4-BE49-F238E27FC236}">
                <a16:creationId xmlns:a16="http://schemas.microsoft.com/office/drawing/2014/main" id="{791360A2-DD17-4351-9C0F-4E219E0AEF5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63841" y="97309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5024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2" grpId="0" animBg="1"/>
      <p:bldP spid="43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bt031.pptx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ENTRY"/>
  <p:tag name="ID" val="553512"/>
  <p:tag name="MH_ORDER" val="4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OTHERS"/>
  <p:tag name="ID" val="553512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NUMBER"/>
  <p:tag name="ID" val="553512"/>
  <p:tag name="MH_ORDER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ENTRY"/>
  <p:tag name="ID" val="553512"/>
  <p:tag name="MH_ORDER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NUMBER"/>
  <p:tag name="ID" val="553512"/>
  <p:tag name="MH_ORDER" val="2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ENTRY"/>
  <p:tag name="ID" val="553512"/>
  <p:tag name="MH_ORDER" val="2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NUMBER"/>
  <p:tag name="ID" val="553512"/>
  <p:tag name="MH_ORDER" val="3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ENTRY"/>
  <p:tag name="ID" val="553512"/>
  <p:tag name="MH_ORDER" val="3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NUMBER"/>
  <p:tag name="ID" val="553512"/>
  <p:tag name="MH_ORDER" val="4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ENTRY"/>
  <p:tag name="ID" val="553512"/>
  <p:tag name="MH_ORDER" val="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OTHERS"/>
  <p:tag name="ID" val="553512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OTHERS"/>
  <p:tag name="ID" val="553512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NUMBER"/>
  <p:tag name="ID" val="553512"/>
  <p:tag name="MH_ORDER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ENTRY"/>
  <p:tag name="ID" val="553512"/>
  <p:tag name="MH_ORDER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NUMBER"/>
  <p:tag name="ID" val="553512"/>
  <p:tag name="MH_ORDER" val="2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ENTRY"/>
  <p:tag name="ID" val="553512"/>
  <p:tag name="MH_ORDER" val="2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NUMBER"/>
  <p:tag name="ID" val="553512"/>
  <p:tag name="MH_ORDER" val="3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ENTRY"/>
  <p:tag name="ID" val="553512"/>
  <p:tag name="MH_ORDER" val="3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NUMBER"/>
  <p:tag name="ID" val="553512"/>
  <p:tag name="MH_ORDER" val="4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ENTRY"/>
  <p:tag name="ID" val="553512"/>
  <p:tag name="MH_ORDER" val="4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OTHERS"/>
  <p:tag name="ID" val="55351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NUMBER"/>
  <p:tag name="ID" val="553512"/>
  <p:tag name="MH_ORDER" val="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NUMBER"/>
  <p:tag name="ID" val="553512"/>
  <p:tag name="MH_ORDER" val="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ENTRY"/>
  <p:tag name="ID" val="553512"/>
  <p:tag name="MH_ORDER" val="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NUMBER"/>
  <p:tag name="ID" val="553512"/>
  <p:tag name="MH_ORDER" val="2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ENTRY"/>
  <p:tag name="ID" val="553512"/>
  <p:tag name="MH_ORDER" val="2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NUMBER"/>
  <p:tag name="ID" val="553512"/>
  <p:tag name="MH_ORDER" val="3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ENTRY"/>
  <p:tag name="ID" val="553512"/>
  <p:tag name="MH_ORDER" val="3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NUMBER"/>
  <p:tag name="ID" val="553512"/>
  <p:tag name="MH_ORDER" val="4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ENTRY"/>
  <p:tag name="ID" val="553512"/>
  <p:tag name="MH_ORDER" val="4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OTHERS"/>
  <p:tag name="ID" val="553512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NUMBER"/>
  <p:tag name="ID" val="553512"/>
  <p:tag name="MH_ORDER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ENTRY"/>
  <p:tag name="ID" val="553512"/>
  <p:tag name="MH_ORDER" val="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ENTRY"/>
  <p:tag name="ID" val="553512"/>
  <p:tag name="MH_ORDER" val="1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NUMBER"/>
  <p:tag name="ID" val="553512"/>
  <p:tag name="MH_ORDER" val="2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ENTRY"/>
  <p:tag name="ID" val="553512"/>
  <p:tag name="MH_ORDER" val="2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NUMBER"/>
  <p:tag name="ID" val="553512"/>
  <p:tag name="MH_ORDER" val="3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ENTRY"/>
  <p:tag name="ID" val="553512"/>
  <p:tag name="MH_ORDER" val="3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NUMBER"/>
  <p:tag name="ID" val="553512"/>
  <p:tag name="MH_ORDER" val="4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ENTRY"/>
  <p:tag name="ID" val="553512"/>
  <p:tag name="MH_ORDER" val="4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OTHERS"/>
  <p:tag name="ID" val="553512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NUMBER"/>
  <p:tag name="ID" val="553512"/>
  <p:tag name="MH_ORDER" val="1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ENTRY"/>
  <p:tag name="ID" val="553512"/>
  <p:tag name="MH_ORDER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NUMBER"/>
  <p:tag name="ID" val="553512"/>
  <p:tag name="MH_ORDER" val="2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NUMBER"/>
  <p:tag name="ID" val="553512"/>
  <p:tag name="MH_ORDER" val="2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ENTRY"/>
  <p:tag name="ID" val="553512"/>
  <p:tag name="MH_ORDER" val="2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NUMBER"/>
  <p:tag name="ID" val="553512"/>
  <p:tag name="MH_ORDER" val="3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ENTRY"/>
  <p:tag name="ID" val="553512"/>
  <p:tag name="MH_ORDER" val="3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NUMBER"/>
  <p:tag name="ID" val="553512"/>
  <p:tag name="MH_ORDER" val="4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ENTRY"/>
  <p:tag name="ID" val="553512"/>
  <p:tag name="MH_ORDER" val="4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OTHERS"/>
  <p:tag name="ID" val="553512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NUMBER"/>
  <p:tag name="ID" val="553512"/>
  <p:tag name="MH_ORDER" val="1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ENTRY"/>
  <p:tag name="ID" val="553512"/>
  <p:tag name="MH_ORDER" val="1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NUMBER"/>
  <p:tag name="ID" val="553512"/>
  <p:tag name="MH_ORDER" val="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ENTRY"/>
  <p:tag name="ID" val="553512"/>
  <p:tag name="MH_ORDER" val="2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ENTRY"/>
  <p:tag name="ID" val="553512"/>
  <p:tag name="MH_ORDER" val="2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NUMBER"/>
  <p:tag name="ID" val="553512"/>
  <p:tag name="MH_ORDER" val="3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ENTRY"/>
  <p:tag name="ID" val="553512"/>
  <p:tag name="MH_ORDER" val="3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NUMBER"/>
  <p:tag name="ID" val="553512"/>
  <p:tag name="MH_ORDER" val="4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ENTRY"/>
  <p:tag name="ID" val="553512"/>
  <p:tag name="MH_ORDER" val="4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OTHERS"/>
  <p:tag name="ID" val="553512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NUMBER"/>
  <p:tag name="ID" val="553512"/>
  <p:tag name="MH_ORDER" val="1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ENTRY"/>
  <p:tag name="ID" val="553512"/>
  <p:tag name="MH_ORDER" val="1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NUMBER"/>
  <p:tag name="ID" val="553512"/>
  <p:tag name="MH_ORDER" val="2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ENTRY"/>
  <p:tag name="ID" val="553512"/>
  <p:tag name="MH_ORDER" val="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NUMBER"/>
  <p:tag name="ID" val="553512"/>
  <p:tag name="MH_ORDER" val="3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NUMBER"/>
  <p:tag name="ID" val="553512"/>
  <p:tag name="MH_ORDER" val="3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ENTRY"/>
  <p:tag name="ID" val="553512"/>
  <p:tag name="MH_ORDER" val="3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NUMBER"/>
  <p:tag name="ID" val="553512"/>
  <p:tag name="MH_ORDER" val="4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ENTRY"/>
  <p:tag name="ID" val="553512"/>
  <p:tag name="MH_ORDER" val="4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OTHERS"/>
  <p:tag name="ID" val="55351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ENTRY"/>
  <p:tag name="ID" val="553512"/>
  <p:tag name="MH_ORDER" val="3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NUMBER"/>
  <p:tag name="ID" val="553512"/>
  <p:tag name="MH_ORDER" val="4"/>
</p:tagLst>
</file>

<file path=ppt/theme/theme1.xml><?xml version="1.0" encoding="utf-8"?>
<a:theme xmlns:a="http://schemas.openxmlformats.org/drawingml/2006/main" name="第一PPT，www.1ppt.com">
  <a:themeElements>
    <a:clrScheme name="自定义 93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03366"/>
      </a:accent1>
      <a:accent2>
        <a:srgbClr val="003366"/>
      </a:accent2>
      <a:accent3>
        <a:srgbClr val="003366"/>
      </a:accent3>
      <a:accent4>
        <a:srgbClr val="003366"/>
      </a:accent4>
      <a:accent5>
        <a:srgbClr val="003366"/>
      </a:accent5>
      <a:accent6>
        <a:srgbClr val="003366"/>
      </a:accent6>
      <a:hlink>
        <a:srgbClr val="003366"/>
      </a:hlink>
      <a:folHlink>
        <a:srgbClr val="003366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1223</Words>
  <Application>Microsoft Office PowerPoint</Application>
  <PresentationFormat>自定义</PresentationFormat>
  <Paragraphs>581</Paragraphs>
  <Slides>83</Slides>
  <Notes>83</Notes>
  <HiddenSlides>0</HiddenSlides>
  <MMClips>1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83</vt:i4>
      </vt:variant>
    </vt:vector>
  </HeadingPairs>
  <TitlesOfParts>
    <vt:vector size="92" baseType="lpstr">
      <vt:lpstr>Simply City Light</vt:lpstr>
      <vt:lpstr>微软雅黑</vt:lpstr>
      <vt:lpstr>Agency FB</vt:lpstr>
      <vt:lpstr>Arial</vt:lpstr>
      <vt:lpstr>Calibri</vt:lpstr>
      <vt:lpstr>Calibri Light</vt:lpstr>
      <vt:lpstr>Impact</vt:lpstr>
      <vt:lpstr>Times New Roman</vt:lpstr>
      <vt:lpstr>第一PPT，www.1ppt.com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简洁商务汇报</dc:title>
  <dc:creator/>
  <cp:keywords>第一PPT模板网：www.1ppt.com</cp:keywords>
  <cp:lastModifiedBy/>
  <cp:revision>1</cp:revision>
  <dcterms:created xsi:type="dcterms:W3CDTF">2016-09-26T19:01:29Z</dcterms:created>
  <dcterms:modified xsi:type="dcterms:W3CDTF">2020-05-11T13:30:45Z</dcterms:modified>
</cp:coreProperties>
</file>